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37" r:id="rId2"/>
    <p:sldId id="293" r:id="rId3"/>
    <p:sldId id="263" r:id="rId4"/>
    <p:sldId id="260" r:id="rId5"/>
    <p:sldId id="294" r:id="rId6"/>
    <p:sldId id="295" r:id="rId7"/>
    <p:sldId id="266" r:id="rId8"/>
    <p:sldId id="271" r:id="rId9"/>
    <p:sldId id="342" r:id="rId10"/>
    <p:sldId id="341" r:id="rId11"/>
    <p:sldId id="273" r:id="rId12"/>
    <p:sldId id="340" r:id="rId13"/>
    <p:sldId id="274" r:id="rId14"/>
    <p:sldId id="265" r:id="rId15"/>
    <p:sldId id="335" r:id="rId16"/>
    <p:sldId id="277" r:id="rId17"/>
    <p:sldId id="344" r:id="rId18"/>
    <p:sldId id="345" r:id="rId1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0"/>
    <p:restoredTop sz="94527"/>
  </p:normalViewPr>
  <p:slideViewPr>
    <p:cSldViewPr snapToGrid="0" snapToObjects="1">
      <p:cViewPr>
        <p:scale>
          <a:sx n="118" d="100"/>
          <a:sy n="118" d="100"/>
        </p:scale>
        <p:origin x="-1434"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6F087D-5A61-40A3-A70E-D0D8F0EFD20A}" type="datetimeFigureOut">
              <a:rPr lang="fr-FR" smtClean="0"/>
              <a:pPr/>
              <a:t>28/11/2016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856AB7-BFF0-4417-8D7D-540B9084D852}" type="slidenum">
              <a:rPr lang="fr-FR" smtClean="0"/>
              <a:pPr/>
              <a:t>‹N°›</a:t>
            </a:fld>
            <a:endParaRPr lang="fr-FR"/>
          </a:p>
        </p:txBody>
      </p:sp>
    </p:spTree>
    <p:extLst>
      <p:ext uri="{BB962C8B-B14F-4D97-AF65-F5344CB8AC3E}">
        <p14:creationId xmlns:p14="http://schemas.microsoft.com/office/powerpoint/2010/main" val="5756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Sur les LRE, l’approche des publics dépendra de ces différents éléments. Le contenu de l’entretien s’adapte à ce que les gens disent de leurs pratiques.</a:t>
            </a:r>
            <a:endParaRPr lang="fr-FR" dirty="0"/>
          </a:p>
        </p:txBody>
      </p:sp>
      <p:sp>
        <p:nvSpPr>
          <p:cNvPr id="4" name="Espace réservé du numéro de diapositive 3"/>
          <p:cNvSpPr>
            <a:spLocks noGrp="1"/>
          </p:cNvSpPr>
          <p:nvPr>
            <p:ph type="sldNum" sz="quarter" idx="10"/>
          </p:nvPr>
        </p:nvSpPr>
        <p:spPr/>
        <p:txBody>
          <a:bodyPr/>
          <a:lstStyle/>
          <a:p>
            <a:fld id="{2B856AB7-BFF0-4417-8D7D-540B9084D852}" type="slidenum">
              <a:rPr lang="fr-FR" smtClean="0"/>
              <a:pPr/>
              <a:t>8</a:t>
            </a:fld>
            <a:endParaRPr lang="fr-FR"/>
          </a:p>
        </p:txBody>
      </p:sp>
    </p:spTree>
    <p:extLst>
      <p:ext uri="{BB962C8B-B14F-4D97-AF65-F5344CB8AC3E}">
        <p14:creationId xmlns:p14="http://schemas.microsoft.com/office/powerpoint/2010/main" val="118314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Intro sur l’intérêt de construire un score avant</a:t>
            </a:r>
            <a:r>
              <a:rPr lang="fr-FR" baseline="0" dirty="0" smtClean="0"/>
              <a:t> l’intervention dans un nouveau lieu pour déterminer la pertinence de l’action</a:t>
            </a:r>
            <a:endParaRPr lang="fr-FR" dirty="0"/>
          </a:p>
        </p:txBody>
      </p:sp>
      <p:sp>
        <p:nvSpPr>
          <p:cNvPr id="4" name="Espace réservé du numéro de diapositive 3"/>
          <p:cNvSpPr>
            <a:spLocks noGrp="1"/>
          </p:cNvSpPr>
          <p:nvPr>
            <p:ph type="sldNum" sz="quarter" idx="10"/>
          </p:nvPr>
        </p:nvSpPr>
        <p:spPr/>
        <p:txBody>
          <a:bodyPr/>
          <a:lstStyle/>
          <a:p>
            <a:fld id="{2B856AB7-BFF0-4417-8D7D-540B9084D852}" type="slidenum">
              <a:rPr lang="fr-FR" smtClean="0"/>
              <a:pPr/>
              <a:t>11</a:t>
            </a:fld>
            <a:endParaRPr lang="fr-FR"/>
          </a:p>
        </p:txBody>
      </p:sp>
    </p:spTree>
    <p:extLst>
      <p:ext uri="{BB962C8B-B14F-4D97-AF65-F5344CB8AC3E}">
        <p14:creationId xmlns:p14="http://schemas.microsoft.com/office/powerpoint/2010/main" val="1595566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Intro sur l’intérêt de construire un score avant</a:t>
            </a:r>
            <a:r>
              <a:rPr lang="fr-FR" baseline="0" dirty="0" smtClean="0"/>
              <a:t> l’intervention dans un nouveau lieu pour déterminer la pertinence de l’action</a:t>
            </a:r>
            <a:endParaRPr lang="fr-FR" dirty="0"/>
          </a:p>
        </p:txBody>
      </p:sp>
      <p:sp>
        <p:nvSpPr>
          <p:cNvPr id="4" name="Espace réservé du numéro de diapositive 3"/>
          <p:cNvSpPr>
            <a:spLocks noGrp="1"/>
          </p:cNvSpPr>
          <p:nvPr>
            <p:ph type="sldNum" sz="quarter" idx="10"/>
          </p:nvPr>
        </p:nvSpPr>
        <p:spPr/>
        <p:txBody>
          <a:bodyPr/>
          <a:lstStyle/>
          <a:p>
            <a:fld id="{2B856AB7-BFF0-4417-8D7D-540B9084D852}" type="slidenum">
              <a:rPr lang="fr-FR" smtClean="0"/>
              <a:pPr/>
              <a:t>12</a:t>
            </a:fld>
            <a:endParaRPr lang="fr-FR"/>
          </a:p>
        </p:txBody>
      </p:sp>
    </p:spTree>
    <p:extLst>
      <p:ext uri="{BB962C8B-B14F-4D97-AF65-F5344CB8AC3E}">
        <p14:creationId xmlns:p14="http://schemas.microsoft.com/office/powerpoint/2010/main" val="159556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Une affiche</a:t>
            </a:r>
            <a:r>
              <a:rPr lang="fr-FR" baseline="0" dirty="0" smtClean="0"/>
              <a:t> tout public, associée à un travail de profilage par les équipes (aller vers des personnes choisies [</a:t>
            </a:r>
            <a:r>
              <a:rPr lang="fr-FR" b="1" u="sng" baseline="0" dirty="0" smtClean="0"/>
              <a:t>à détailler : </a:t>
            </a:r>
            <a:r>
              <a:rPr lang="fr-FR" b="0" u="none" baseline="0" dirty="0" smtClean="0"/>
              <a:t>comportement, regard, attitude</a:t>
            </a:r>
            <a:r>
              <a:rPr lang="fr-FR" baseline="0" dirty="0" smtClean="0"/>
              <a:t>]) et une animation permettant d’occuper les publics non ciblés tout en créant un atmosphère ludique</a:t>
            </a:r>
            <a:endParaRPr lang="fr-FR" dirty="0"/>
          </a:p>
        </p:txBody>
      </p:sp>
      <p:sp>
        <p:nvSpPr>
          <p:cNvPr id="4" name="Espace réservé du numéro de diapositive 3"/>
          <p:cNvSpPr>
            <a:spLocks noGrp="1"/>
          </p:cNvSpPr>
          <p:nvPr>
            <p:ph type="sldNum" sz="quarter" idx="10"/>
          </p:nvPr>
        </p:nvSpPr>
        <p:spPr/>
        <p:txBody>
          <a:bodyPr/>
          <a:lstStyle/>
          <a:p>
            <a:fld id="{2B856AB7-BFF0-4417-8D7D-540B9084D852}" type="slidenum">
              <a:rPr lang="fr-FR" smtClean="0"/>
              <a:pPr/>
              <a:t>13</a:t>
            </a:fld>
            <a:endParaRPr lang="fr-FR"/>
          </a:p>
        </p:txBody>
      </p:sp>
    </p:spTree>
    <p:extLst>
      <p:ext uri="{BB962C8B-B14F-4D97-AF65-F5344CB8AC3E}">
        <p14:creationId xmlns:p14="http://schemas.microsoft.com/office/powerpoint/2010/main" val="105878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A5F91FC-2D54-8D49-BC01-EDF70EA0EA68}" type="datetimeFigureOut">
              <a:rPr lang="fr-FR" smtClean="0"/>
              <a:pPr/>
              <a:t>28/11/2016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5835886-8853-4B40-ACAF-4AA0DDEE169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F91FC-2D54-8D49-BC01-EDF70EA0EA68}" type="datetimeFigureOut">
              <a:rPr lang="fr-FR" smtClean="0"/>
              <a:pPr/>
              <a:t>28/11/2016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35886-8853-4B40-ACAF-4AA0DDEE169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hf-prevention.com/" TargetMode="External"/><Relationship Id="rId2" Type="http://schemas.openxmlformats.org/officeDocument/2006/relationships/hyperlink" Target="mailto:directeur@hf-prevention.com"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 y="2635341"/>
            <a:ext cx="8229600" cy="2119539"/>
          </a:xfrm>
        </p:spPr>
        <p:txBody>
          <a:bodyPr rtlCol="0">
            <a:normAutofit/>
          </a:bodyPr>
          <a:lstStyle/>
          <a:p>
            <a:pPr marL="6350" indent="-6350">
              <a:defRPr/>
            </a:pPr>
            <a:r>
              <a:rPr lang="fr-FR" sz="4000" dirty="0" smtClean="0">
                <a:solidFill>
                  <a:schemeClr val="tx2"/>
                </a:solidFill>
              </a:rPr>
              <a:t>Actions de prévention ciblant des publics invisibles en </a:t>
            </a:r>
            <a:r>
              <a:rPr lang="fr-FR" sz="4000" smtClean="0">
                <a:solidFill>
                  <a:schemeClr val="tx2"/>
                </a:solidFill>
              </a:rPr>
              <a:t>milieux spécifiques</a:t>
            </a:r>
            <a:endParaRPr lang="fr-FR" dirty="0"/>
          </a:p>
        </p:txBody>
      </p:sp>
      <p:pic>
        <p:nvPicPr>
          <p:cNvPr id="11267" name="Image 4" descr="logoHFprevention-mini.jpg"/>
          <p:cNvPicPr>
            <a:picLocks noChangeAspect="1"/>
          </p:cNvPicPr>
          <p:nvPr/>
        </p:nvPicPr>
        <p:blipFill>
          <a:blip r:embed="rId2"/>
          <a:srcRect/>
          <a:stretch>
            <a:fillRect/>
          </a:stretch>
        </p:blipFill>
        <p:spPr bwMode="auto">
          <a:xfrm>
            <a:off x="3672433" y="260350"/>
            <a:ext cx="1800225"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782433" y="1567321"/>
            <a:ext cx="3095625" cy="4667250"/>
          </a:xfrm>
          <a:prstGeom prst="rect">
            <a:avLst/>
          </a:prstGeom>
          <a:noFill/>
          <a:ln w="9525">
            <a:noFill/>
            <a:miter lim="800000"/>
            <a:headEnd/>
            <a:tailEnd/>
          </a:ln>
        </p:spPr>
      </p:pic>
      <p:pic>
        <p:nvPicPr>
          <p:cNvPr id="5" name="Image 4" descr="logoHFprevention-mini.jpg"/>
          <p:cNvPicPr>
            <a:picLocks noChangeAspect="1"/>
          </p:cNvPicPr>
          <p:nvPr/>
        </p:nvPicPr>
        <p:blipFill>
          <a:blip r:embed="rId3"/>
          <a:stretch>
            <a:fillRect/>
          </a:stretch>
        </p:blipFill>
        <p:spPr>
          <a:xfrm>
            <a:off x="251520" y="251520"/>
            <a:ext cx="1205036" cy="1205036"/>
          </a:xfrm>
          <a:prstGeom prst="rect">
            <a:avLst/>
          </a:prstGeom>
        </p:spPr>
      </p:pic>
      <p:sp>
        <p:nvSpPr>
          <p:cNvPr id="6" name="Titre 1"/>
          <p:cNvSpPr>
            <a:spLocks noGrp="1"/>
          </p:cNvSpPr>
          <p:nvPr>
            <p:ph type="title"/>
          </p:nvPr>
        </p:nvSpPr>
        <p:spPr>
          <a:xfrm>
            <a:off x="1691680" y="274638"/>
            <a:ext cx="6995120" cy="1143000"/>
          </a:xfrm>
        </p:spPr>
        <p:txBody>
          <a:bodyPr>
            <a:normAutofit/>
          </a:bodyPr>
          <a:lstStyle/>
          <a:p>
            <a:pPr algn="l"/>
            <a:r>
              <a:rPr lang="fr-FR" sz="3600" b="1" dirty="0" smtClean="0"/>
              <a:t>Comptage des populations sur LRE</a:t>
            </a:r>
            <a:endParaRPr lang="fr-FR" sz="3600" b="1" dirty="0"/>
          </a:p>
        </p:txBody>
      </p:sp>
      <p:sp>
        <p:nvSpPr>
          <p:cNvPr id="7" name="Espace réservé du contenu 2"/>
          <p:cNvSpPr>
            <a:spLocks noGrp="1"/>
          </p:cNvSpPr>
          <p:nvPr>
            <p:ph idx="1"/>
          </p:nvPr>
        </p:nvSpPr>
        <p:spPr>
          <a:xfrm>
            <a:off x="4395020" y="1417638"/>
            <a:ext cx="4425452" cy="4879923"/>
          </a:xfrm>
        </p:spPr>
        <p:txBody>
          <a:bodyPr>
            <a:normAutofit lnSpcReduction="10000"/>
          </a:bodyPr>
          <a:lstStyle/>
          <a:p>
            <a:pPr>
              <a:buNone/>
            </a:pPr>
            <a:r>
              <a:rPr lang="fr-FR" sz="2300" b="1" dirty="0" smtClean="0"/>
              <a:t>Comptage des populations</a:t>
            </a:r>
          </a:p>
          <a:p>
            <a:endParaRPr lang="fr-FR" sz="2300" dirty="0" smtClean="0"/>
          </a:p>
          <a:p>
            <a:r>
              <a:rPr lang="fr-FR" sz="2300" dirty="0" smtClean="0"/>
              <a:t>Parking - Présence</a:t>
            </a:r>
          </a:p>
          <a:p>
            <a:r>
              <a:rPr lang="fr-FR" sz="2300" dirty="0" smtClean="0"/>
              <a:t>Zone consommation express</a:t>
            </a:r>
          </a:p>
          <a:p>
            <a:r>
              <a:rPr lang="fr-FR" sz="2300" dirty="0" smtClean="0"/>
              <a:t>Forêt</a:t>
            </a:r>
          </a:p>
          <a:p>
            <a:r>
              <a:rPr lang="fr-FR" sz="2300" dirty="0" smtClean="0"/>
              <a:t>Zone de bronzage</a:t>
            </a:r>
          </a:p>
          <a:p>
            <a:endParaRPr lang="fr-FR" sz="2300" dirty="0" smtClean="0"/>
          </a:p>
          <a:p>
            <a:r>
              <a:rPr lang="fr-FR" sz="2300" dirty="0" smtClean="0"/>
              <a:t>Nb de chambre</a:t>
            </a:r>
          </a:p>
          <a:p>
            <a:r>
              <a:rPr lang="fr-FR" sz="2300" dirty="0" smtClean="0"/>
              <a:t>Moyenne préservatif / </a:t>
            </a:r>
            <a:r>
              <a:rPr lang="fr-FR" sz="2300" dirty="0" err="1" smtClean="0"/>
              <a:t>Chmb</a:t>
            </a:r>
            <a:endParaRPr lang="fr-FR" sz="2300" dirty="0" smtClean="0"/>
          </a:p>
          <a:p>
            <a:r>
              <a:rPr lang="fr-FR" sz="2300" dirty="0" smtClean="0"/>
              <a:t>Moyenne mouchoirs / </a:t>
            </a:r>
            <a:r>
              <a:rPr lang="fr-FR" sz="2300" dirty="0" err="1" smtClean="0"/>
              <a:t>Chmb</a:t>
            </a:r>
            <a:endParaRPr lang="fr-FR" sz="2300" dirty="0" smtClean="0"/>
          </a:p>
          <a:p>
            <a:r>
              <a:rPr lang="fr-FR" sz="2300" dirty="0" smtClean="0"/>
              <a:t>Superficie du lieu - </a:t>
            </a:r>
            <a:r>
              <a:rPr lang="fr-FR" sz="2300" dirty="0" err="1" smtClean="0"/>
              <a:t>Diag</a:t>
            </a:r>
            <a:r>
              <a:rPr lang="fr-FR" sz="2300" dirty="0" smtClean="0"/>
              <a:t> - m²</a:t>
            </a:r>
          </a:p>
          <a:p>
            <a:r>
              <a:rPr lang="fr-FR" sz="2300" dirty="0" smtClean="0"/>
              <a:t>Superficie du lieu - Conso - m²</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691680" y="274638"/>
            <a:ext cx="6995120" cy="1143000"/>
          </a:xfrm>
        </p:spPr>
        <p:txBody>
          <a:bodyPr>
            <a:normAutofit/>
          </a:bodyPr>
          <a:lstStyle/>
          <a:p>
            <a:r>
              <a:rPr lang="fr-FR" sz="3600" b="1" dirty="0" smtClean="0"/>
              <a:t>Diagnostic en milieu ouvert</a:t>
            </a:r>
            <a:endParaRPr lang="fr-FR" sz="3600" dirty="0"/>
          </a:p>
        </p:txBody>
      </p:sp>
      <p:sp>
        <p:nvSpPr>
          <p:cNvPr id="5" name="Espace réservé du texte 4"/>
          <p:cNvSpPr>
            <a:spLocks noGrp="1"/>
          </p:cNvSpPr>
          <p:nvPr>
            <p:ph type="body" idx="1"/>
          </p:nvPr>
        </p:nvSpPr>
        <p:spPr/>
        <p:txBody>
          <a:bodyPr>
            <a:normAutofit/>
          </a:bodyPr>
          <a:lstStyle/>
          <a:p>
            <a:r>
              <a:rPr lang="fr-FR" dirty="0" smtClean="0"/>
              <a:t>Critères du diagnostic :</a:t>
            </a:r>
            <a:endParaRPr lang="fr-FR" dirty="0"/>
          </a:p>
        </p:txBody>
      </p:sp>
      <p:sp>
        <p:nvSpPr>
          <p:cNvPr id="6" name="Espace réservé du contenu 5"/>
          <p:cNvSpPr>
            <a:spLocks noGrp="1"/>
          </p:cNvSpPr>
          <p:nvPr>
            <p:ph sz="half" idx="2"/>
          </p:nvPr>
        </p:nvSpPr>
        <p:spPr/>
        <p:txBody>
          <a:bodyPr>
            <a:normAutofit fontScale="92500" lnSpcReduction="20000"/>
          </a:bodyPr>
          <a:lstStyle/>
          <a:p>
            <a:r>
              <a:rPr lang="fr-FR" b="1" dirty="0" smtClean="0">
                <a:solidFill>
                  <a:schemeClr val="tx2"/>
                </a:solidFill>
              </a:rPr>
              <a:t>Accès et présence des publics cibles</a:t>
            </a:r>
          </a:p>
          <a:p>
            <a:r>
              <a:rPr lang="fr-FR" b="1" dirty="0" smtClean="0">
                <a:solidFill>
                  <a:schemeClr val="tx2"/>
                </a:solidFill>
              </a:rPr>
              <a:t>Caractéristiques  permettant l’activité sexuelle ou la rencontre</a:t>
            </a:r>
          </a:p>
          <a:p>
            <a:r>
              <a:rPr lang="fr-FR" b="1" dirty="0" smtClean="0">
                <a:solidFill>
                  <a:schemeClr val="tx2"/>
                </a:solidFill>
              </a:rPr>
              <a:t>Pratiques sexuelles des usagers</a:t>
            </a:r>
          </a:p>
          <a:p>
            <a:pPr>
              <a:buNone/>
            </a:pPr>
            <a:endParaRPr lang="fr-FR" dirty="0" smtClean="0"/>
          </a:p>
          <a:p>
            <a:r>
              <a:rPr lang="fr-FR" dirty="0" smtClean="0"/>
              <a:t>Notoriété du lieu</a:t>
            </a:r>
          </a:p>
          <a:p>
            <a:r>
              <a:rPr lang="fr-FR" dirty="0" smtClean="0"/>
              <a:t>Niveau de présence forces de l'ordre</a:t>
            </a:r>
          </a:p>
          <a:p>
            <a:r>
              <a:rPr lang="fr-FR" dirty="0" smtClean="0"/>
              <a:t>Présence autres operateurs</a:t>
            </a:r>
          </a:p>
        </p:txBody>
      </p:sp>
      <p:sp>
        <p:nvSpPr>
          <p:cNvPr id="7" name="Espace réservé du texte 6"/>
          <p:cNvSpPr>
            <a:spLocks noGrp="1"/>
          </p:cNvSpPr>
          <p:nvPr>
            <p:ph type="body" sz="quarter" idx="3"/>
          </p:nvPr>
        </p:nvSpPr>
        <p:spPr/>
        <p:txBody>
          <a:bodyPr/>
          <a:lstStyle/>
          <a:p>
            <a:r>
              <a:rPr lang="fr-FR" dirty="0" smtClean="0"/>
              <a:t>Établie en lien avec :</a:t>
            </a:r>
            <a:endParaRPr lang="fr-FR" dirty="0"/>
          </a:p>
        </p:txBody>
      </p:sp>
      <p:sp>
        <p:nvSpPr>
          <p:cNvPr id="8" name="Espace réservé du contenu 7"/>
          <p:cNvSpPr>
            <a:spLocks noGrp="1"/>
          </p:cNvSpPr>
          <p:nvPr>
            <p:ph sz="quarter" idx="4"/>
          </p:nvPr>
        </p:nvSpPr>
        <p:spPr/>
        <p:txBody>
          <a:bodyPr>
            <a:normAutofit fontScale="85000" lnSpcReduction="20000"/>
          </a:bodyPr>
          <a:lstStyle/>
          <a:p>
            <a:r>
              <a:rPr lang="fr-FR" dirty="0" smtClean="0"/>
              <a:t>Gestionnaire Lieu</a:t>
            </a:r>
          </a:p>
          <a:p>
            <a:r>
              <a:rPr lang="fr-FR" dirty="0" smtClean="0"/>
              <a:t>Usagers du lieu</a:t>
            </a:r>
          </a:p>
          <a:p>
            <a:r>
              <a:rPr lang="fr-FR" dirty="0" smtClean="0"/>
              <a:t>Salariés du lieu	</a:t>
            </a:r>
          </a:p>
          <a:p>
            <a:r>
              <a:rPr lang="fr-FR" dirty="0" smtClean="0"/>
              <a:t>Réputation 	</a:t>
            </a:r>
          </a:p>
          <a:p>
            <a:r>
              <a:rPr lang="fr-FR" dirty="0" smtClean="0"/>
              <a:t>Services de sécurité	</a:t>
            </a:r>
          </a:p>
          <a:p>
            <a:r>
              <a:rPr lang="fr-FR" dirty="0" smtClean="0"/>
              <a:t>Informateurs spécialisés</a:t>
            </a:r>
          </a:p>
          <a:p>
            <a:r>
              <a:rPr lang="fr-FR" dirty="0" smtClean="0"/>
              <a:t>Relais Communautaires	</a:t>
            </a:r>
          </a:p>
          <a:p>
            <a:r>
              <a:rPr lang="fr-FR" dirty="0" smtClean="0"/>
              <a:t>Site internet	</a:t>
            </a:r>
          </a:p>
          <a:p>
            <a:r>
              <a:rPr lang="fr-FR" dirty="0" smtClean="0"/>
              <a:t>Applications géo-localisées (</a:t>
            </a:r>
            <a:r>
              <a:rPr lang="fr-FR" dirty="0" err="1" smtClean="0"/>
              <a:t>GrindR</a:t>
            </a:r>
            <a:r>
              <a:rPr lang="fr-FR" dirty="0" smtClean="0"/>
              <a:t>, </a:t>
            </a:r>
            <a:r>
              <a:rPr lang="fr-FR" dirty="0" err="1" smtClean="0"/>
              <a:t>GayVox</a:t>
            </a:r>
            <a:r>
              <a:rPr lang="fr-FR" dirty="0" smtClean="0"/>
              <a:t>, </a:t>
            </a:r>
            <a:r>
              <a:rPr lang="fr-FR" dirty="0" err="1" smtClean="0"/>
              <a:t>Badoo</a:t>
            </a:r>
            <a:r>
              <a:rPr lang="fr-FR" dirty="0" smtClean="0"/>
              <a:t>, …)	</a:t>
            </a:r>
          </a:p>
          <a:p>
            <a:r>
              <a:rPr lang="fr-FR" dirty="0" smtClean="0"/>
              <a:t>Réseau HF Prévention</a:t>
            </a:r>
          </a:p>
          <a:p>
            <a:r>
              <a:rPr lang="fr-FR" dirty="0" smtClean="0"/>
              <a:t>Observation des équipes de terrain</a:t>
            </a:r>
          </a:p>
          <a:p>
            <a:endParaRPr lang="fr-FR" dirty="0"/>
          </a:p>
        </p:txBody>
      </p:sp>
      <p:pic>
        <p:nvPicPr>
          <p:cNvPr id="9" name="Image 8" descr="logoHFprevention-mini.jpg"/>
          <p:cNvPicPr>
            <a:picLocks noChangeAspect="1"/>
          </p:cNvPicPr>
          <p:nvPr/>
        </p:nvPicPr>
        <p:blipFill>
          <a:blip r:embed="rId3"/>
          <a:stretch>
            <a:fillRect/>
          </a:stretch>
        </p:blipFill>
        <p:spPr>
          <a:xfrm>
            <a:off x="251520" y="251520"/>
            <a:ext cx="1205036" cy="120503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691680" y="274638"/>
            <a:ext cx="6995120" cy="1143000"/>
          </a:xfrm>
        </p:spPr>
        <p:txBody>
          <a:bodyPr>
            <a:normAutofit/>
          </a:bodyPr>
          <a:lstStyle/>
          <a:p>
            <a:r>
              <a:rPr lang="fr-FR" sz="3600" b="1" dirty="0" smtClean="0"/>
              <a:t>Le SCORE de Diagnostic</a:t>
            </a:r>
            <a:endParaRPr lang="fr-FR" sz="3600" dirty="0"/>
          </a:p>
        </p:txBody>
      </p:sp>
      <p:pic>
        <p:nvPicPr>
          <p:cNvPr id="9" name="Image 8" descr="logoHFprevention-mini.jpg"/>
          <p:cNvPicPr>
            <a:picLocks noChangeAspect="1"/>
          </p:cNvPicPr>
          <p:nvPr/>
        </p:nvPicPr>
        <p:blipFill>
          <a:blip r:embed="rId3"/>
          <a:stretch>
            <a:fillRect/>
          </a:stretch>
        </p:blipFill>
        <p:spPr>
          <a:xfrm>
            <a:off x="251520" y="251520"/>
            <a:ext cx="1205036" cy="1205036"/>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251520" y="1456555"/>
            <a:ext cx="4482712" cy="5024325"/>
          </a:xfrm>
          <a:prstGeom prst="rect">
            <a:avLst/>
          </a:prstGeom>
          <a:noFill/>
          <a:ln w="9525">
            <a:noFill/>
            <a:miter lim="800000"/>
            <a:headEnd/>
            <a:tailEnd/>
          </a:ln>
        </p:spPr>
      </p:pic>
      <p:sp>
        <p:nvSpPr>
          <p:cNvPr id="14" name="Espace réservé du contenu 2"/>
          <p:cNvSpPr>
            <a:spLocks noGrp="1"/>
          </p:cNvSpPr>
          <p:nvPr>
            <p:ph idx="1"/>
          </p:nvPr>
        </p:nvSpPr>
        <p:spPr>
          <a:xfrm>
            <a:off x="4925960" y="1589289"/>
            <a:ext cx="3894511" cy="4708272"/>
          </a:xfrm>
        </p:spPr>
        <p:txBody>
          <a:bodyPr>
            <a:normAutofit fontScale="77500" lnSpcReduction="20000"/>
          </a:bodyPr>
          <a:lstStyle/>
          <a:p>
            <a:r>
              <a:rPr lang="fr-FR" sz="2300" dirty="0" smtClean="0"/>
              <a:t>Accès et présence des publics cibles</a:t>
            </a:r>
          </a:p>
          <a:p>
            <a:endParaRPr lang="fr-FR" sz="2300" dirty="0" smtClean="0"/>
          </a:p>
          <a:p>
            <a:r>
              <a:rPr lang="fr-FR" sz="2300" dirty="0" smtClean="0"/>
              <a:t>Typologie du lieu permettant un LRE </a:t>
            </a:r>
            <a:r>
              <a:rPr lang="fr-FR" sz="1800" i="1" dirty="0" smtClean="0"/>
              <a:t>(plus le lieu est adapté plus il est fréquenté)</a:t>
            </a:r>
            <a:endParaRPr lang="fr-FR" sz="2300" i="1" dirty="0" smtClean="0"/>
          </a:p>
          <a:p>
            <a:endParaRPr lang="fr-FR" sz="2300" dirty="0" smtClean="0"/>
          </a:p>
          <a:p>
            <a:r>
              <a:rPr lang="fr-FR" sz="2300" dirty="0" smtClean="0"/>
              <a:t>Niveau de </a:t>
            </a:r>
            <a:r>
              <a:rPr lang="fr-FR" sz="2300" dirty="0" err="1" smtClean="0"/>
              <a:t>visiblité</a:t>
            </a:r>
            <a:r>
              <a:rPr lang="fr-FR" sz="2300" dirty="0" smtClean="0"/>
              <a:t> du lieu </a:t>
            </a:r>
          </a:p>
          <a:p>
            <a:r>
              <a:rPr lang="fr-FR" sz="2100" b="0" dirty="0" smtClean="0"/>
              <a:t>(</a:t>
            </a:r>
            <a:r>
              <a:rPr lang="fr-FR" sz="1800" i="1" dirty="0" smtClean="0"/>
              <a:t>plus le lieu est connue plus il est </a:t>
            </a:r>
            <a:r>
              <a:rPr lang="fr-FR" sz="1800" i="1" dirty="0" err="1" smtClean="0"/>
              <a:t>frequenté</a:t>
            </a:r>
            <a:r>
              <a:rPr lang="fr-FR" sz="1800" i="1" dirty="0" smtClean="0"/>
              <a:t>)</a:t>
            </a:r>
            <a:endParaRPr lang="fr-FR" sz="2300" i="1" dirty="0" smtClean="0"/>
          </a:p>
          <a:p>
            <a:endParaRPr lang="fr-FR" sz="2300" dirty="0" smtClean="0"/>
          </a:p>
          <a:p>
            <a:r>
              <a:rPr lang="fr-FR" sz="2300" dirty="0" smtClean="0"/>
              <a:t>Niveau de présence forces de l'ordre </a:t>
            </a:r>
            <a:r>
              <a:rPr lang="fr-FR" sz="1800" b="0" dirty="0" smtClean="0"/>
              <a:t>(plus de </a:t>
            </a:r>
            <a:r>
              <a:rPr lang="fr-FR" sz="1800" b="0" dirty="0" err="1" smtClean="0"/>
              <a:t>presence</a:t>
            </a:r>
            <a:r>
              <a:rPr lang="fr-FR" sz="1800" b="0" dirty="0" smtClean="0"/>
              <a:t> d'autorité = plus de prise de risque)</a:t>
            </a:r>
            <a:endParaRPr lang="fr-FR" sz="2300" b="0" dirty="0" smtClean="0"/>
          </a:p>
          <a:p>
            <a:endParaRPr lang="fr-FR" sz="2300" dirty="0" smtClean="0"/>
          </a:p>
          <a:p>
            <a:r>
              <a:rPr lang="fr-FR" sz="2300" dirty="0" smtClean="0"/>
              <a:t>Présence autres operateurs</a:t>
            </a:r>
            <a:r>
              <a:rPr lang="fr-FR" sz="1800" b="0" dirty="0" smtClean="0"/>
              <a:t> </a:t>
            </a:r>
          </a:p>
          <a:p>
            <a:r>
              <a:rPr lang="fr-FR" sz="1800" b="0" dirty="0" smtClean="0"/>
              <a:t>(moins de </a:t>
            </a:r>
            <a:r>
              <a:rPr lang="fr-FR" sz="1800" b="0" dirty="0" err="1" smtClean="0"/>
              <a:t>presence</a:t>
            </a:r>
            <a:r>
              <a:rPr lang="fr-FR" sz="1800" b="0" dirty="0" smtClean="0"/>
              <a:t> d'operateurs = plus de prise de risque)</a:t>
            </a:r>
            <a:endParaRPr lang="fr-FR" sz="2300" b="0" dirty="0" smtClean="0"/>
          </a:p>
          <a:p>
            <a:endParaRPr lang="fr-FR" sz="2300" dirty="0" smtClean="0"/>
          </a:p>
          <a:p>
            <a:r>
              <a:rPr lang="fr-FR" sz="2300" dirty="0" smtClean="0"/>
              <a:t>Facteurs de risques IST/sida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IMG_2015.JPG"/>
          <p:cNvPicPr>
            <a:picLocks noChangeAspect="1"/>
          </p:cNvPicPr>
          <p:nvPr/>
        </p:nvPicPr>
        <p:blipFill>
          <a:blip r:embed="rId3"/>
          <a:stretch>
            <a:fillRect/>
          </a:stretch>
        </p:blipFill>
        <p:spPr>
          <a:xfrm>
            <a:off x="2731616" y="5008561"/>
            <a:ext cx="2776488" cy="1849439"/>
          </a:xfrm>
          <a:prstGeom prst="rect">
            <a:avLst/>
          </a:prstGeom>
        </p:spPr>
      </p:pic>
      <p:pic>
        <p:nvPicPr>
          <p:cNvPr id="7" name="Image 6" descr="IMG_2036.JPG"/>
          <p:cNvPicPr>
            <a:picLocks noChangeAspect="1"/>
          </p:cNvPicPr>
          <p:nvPr/>
        </p:nvPicPr>
        <p:blipFill>
          <a:blip r:embed="rId4"/>
          <a:stretch>
            <a:fillRect/>
          </a:stretch>
        </p:blipFill>
        <p:spPr>
          <a:xfrm>
            <a:off x="515258" y="3732350"/>
            <a:ext cx="2814396" cy="1577196"/>
          </a:xfrm>
          <a:prstGeom prst="rect">
            <a:avLst/>
          </a:prstGeom>
        </p:spPr>
      </p:pic>
      <p:pic>
        <p:nvPicPr>
          <p:cNvPr id="8" name="Image 7" descr="Matrice-Affiche-1Minute-2014-Cergy3F.png"/>
          <p:cNvPicPr>
            <a:picLocks noChangeAspect="1"/>
          </p:cNvPicPr>
          <p:nvPr/>
        </p:nvPicPr>
        <p:blipFill>
          <a:blip r:embed="rId5"/>
          <a:stretch>
            <a:fillRect/>
          </a:stretch>
        </p:blipFill>
        <p:spPr>
          <a:xfrm>
            <a:off x="6948264" y="1124743"/>
            <a:ext cx="1930711" cy="2730717"/>
          </a:xfrm>
          <a:prstGeom prst="rect">
            <a:avLst/>
          </a:prstGeom>
        </p:spPr>
      </p:pic>
      <p:pic>
        <p:nvPicPr>
          <p:cNvPr id="10" name="Image 9" descr="IMG_2058.JPG"/>
          <p:cNvPicPr>
            <a:picLocks noChangeAspect="1"/>
          </p:cNvPicPr>
          <p:nvPr/>
        </p:nvPicPr>
        <p:blipFill>
          <a:blip r:embed="rId6"/>
          <a:stretch>
            <a:fillRect/>
          </a:stretch>
        </p:blipFill>
        <p:spPr>
          <a:xfrm>
            <a:off x="5508104" y="3855461"/>
            <a:ext cx="3437219" cy="2291479"/>
          </a:xfrm>
          <a:prstGeom prst="rect">
            <a:avLst/>
          </a:prstGeom>
        </p:spPr>
      </p:pic>
      <p:sp>
        <p:nvSpPr>
          <p:cNvPr id="12" name="ZoneTexte 11"/>
          <p:cNvSpPr txBox="1"/>
          <p:nvPr/>
        </p:nvSpPr>
        <p:spPr>
          <a:xfrm>
            <a:off x="323529" y="1762580"/>
            <a:ext cx="4752528" cy="1969770"/>
          </a:xfrm>
          <a:prstGeom prst="rect">
            <a:avLst/>
          </a:prstGeom>
          <a:noFill/>
        </p:spPr>
        <p:txBody>
          <a:bodyPr wrap="square" rtlCol="0">
            <a:spAutoFit/>
          </a:bodyPr>
          <a:lstStyle/>
          <a:p>
            <a:pPr marL="514350" indent="-514350">
              <a:buFont typeface="Arial" pitchFamily="34" charset="0"/>
              <a:buChar char="•"/>
            </a:pPr>
            <a:r>
              <a:rPr lang="fr-FR" sz="2800" b="1" dirty="0" smtClean="0">
                <a:solidFill>
                  <a:schemeClr val="accent1"/>
                </a:solidFill>
              </a:rPr>
              <a:t>Communication neutre </a:t>
            </a:r>
            <a:r>
              <a:rPr lang="fr-FR" sz="2000" b="1" i="1" dirty="0" smtClean="0">
                <a:solidFill>
                  <a:schemeClr val="accent1"/>
                </a:solidFill>
              </a:rPr>
              <a:t>(grand public)</a:t>
            </a:r>
            <a:endParaRPr lang="fr-FR" sz="2800" b="1" i="1" dirty="0" smtClean="0">
              <a:solidFill>
                <a:schemeClr val="accent1"/>
              </a:solidFill>
            </a:endParaRPr>
          </a:p>
          <a:p>
            <a:pPr marL="514350" indent="-514350">
              <a:buFont typeface="Arial" pitchFamily="34" charset="0"/>
              <a:buChar char="•"/>
            </a:pPr>
            <a:r>
              <a:rPr lang="fr-FR" sz="2800" b="1" dirty="0" smtClean="0">
                <a:solidFill>
                  <a:schemeClr val="accent1"/>
                </a:solidFill>
              </a:rPr>
              <a:t>Absence du terme « sida »</a:t>
            </a:r>
          </a:p>
          <a:p>
            <a:pPr marL="514350" indent="-514350">
              <a:buFont typeface="Arial" pitchFamily="34" charset="0"/>
              <a:buChar char="•"/>
            </a:pPr>
            <a:r>
              <a:rPr lang="fr-FR" sz="2800" b="1" dirty="0" smtClean="0">
                <a:solidFill>
                  <a:schemeClr val="accent1"/>
                </a:solidFill>
              </a:rPr>
              <a:t>Com’ </a:t>
            </a:r>
            <a:r>
              <a:rPr lang="fr-FR" sz="2800" b="1" dirty="0" err="1" smtClean="0">
                <a:solidFill>
                  <a:schemeClr val="accent1"/>
                </a:solidFill>
              </a:rPr>
              <a:t>punchy</a:t>
            </a:r>
            <a:r>
              <a:rPr lang="fr-FR" sz="2800" b="1" dirty="0" smtClean="0">
                <a:solidFill>
                  <a:schemeClr val="accent1"/>
                </a:solidFill>
              </a:rPr>
              <a:t> accrocheuse</a:t>
            </a:r>
          </a:p>
          <a:p>
            <a:r>
              <a:rPr lang="fr-FR" dirty="0" smtClean="0"/>
              <a:t> </a:t>
            </a:r>
            <a:endParaRPr lang="fr-FR" dirty="0"/>
          </a:p>
        </p:txBody>
      </p:sp>
      <p:sp>
        <p:nvSpPr>
          <p:cNvPr id="9" name="Titre 3"/>
          <p:cNvSpPr>
            <a:spLocks noGrp="1"/>
          </p:cNvSpPr>
          <p:nvPr>
            <p:ph type="title"/>
          </p:nvPr>
        </p:nvSpPr>
        <p:spPr>
          <a:xfrm>
            <a:off x="1691680" y="274638"/>
            <a:ext cx="6995120" cy="1143000"/>
          </a:xfrm>
        </p:spPr>
        <p:txBody>
          <a:bodyPr>
            <a:normAutofit fontScale="90000"/>
          </a:bodyPr>
          <a:lstStyle/>
          <a:p>
            <a:r>
              <a:rPr lang="fr-FR" sz="3600" b="1" dirty="0" smtClean="0"/>
              <a:t>Une communication adaptée et étudiée</a:t>
            </a:r>
            <a:endParaRPr lang="fr-FR" sz="3600" dirty="0"/>
          </a:p>
        </p:txBody>
      </p:sp>
      <p:pic>
        <p:nvPicPr>
          <p:cNvPr id="11" name="Image 10" descr="logoHFprevention-mini.jpg"/>
          <p:cNvPicPr>
            <a:picLocks noChangeAspect="1"/>
          </p:cNvPicPr>
          <p:nvPr/>
        </p:nvPicPr>
        <p:blipFill>
          <a:blip r:embed="rId7"/>
          <a:stretch>
            <a:fillRect/>
          </a:stretch>
        </p:blipFill>
        <p:spPr>
          <a:xfrm>
            <a:off x="251520" y="251520"/>
            <a:ext cx="1205036" cy="120503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ogoHFprevention-mini.jpg"/>
          <p:cNvPicPr>
            <a:picLocks noChangeAspect="1"/>
          </p:cNvPicPr>
          <p:nvPr/>
        </p:nvPicPr>
        <p:blipFill>
          <a:blip r:embed="rId2"/>
          <a:stretch>
            <a:fillRect/>
          </a:stretch>
        </p:blipFill>
        <p:spPr>
          <a:xfrm>
            <a:off x="251520" y="251520"/>
            <a:ext cx="1205036" cy="1205036"/>
          </a:xfrm>
          <a:prstGeom prst="rect">
            <a:avLst/>
          </a:prstGeom>
        </p:spPr>
      </p:pic>
      <p:sp>
        <p:nvSpPr>
          <p:cNvPr id="6" name="Espace réservé du contenu 2"/>
          <p:cNvSpPr txBox="1">
            <a:spLocks/>
          </p:cNvSpPr>
          <p:nvPr/>
        </p:nvSpPr>
        <p:spPr>
          <a:xfrm>
            <a:off x="457200" y="1600200"/>
            <a:ext cx="8229600" cy="4525963"/>
          </a:xfrm>
          <a:prstGeom prst="rect">
            <a:avLst/>
          </a:prstGeom>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3200" b="1" i="0" u="none" strike="noStrike" kern="1200" cap="none" spc="0" normalizeH="0" baseline="0" noProof="0" dirty="0" smtClean="0">
                <a:ln>
                  <a:noFill/>
                </a:ln>
                <a:solidFill>
                  <a:schemeClr val="tx2"/>
                </a:solidFill>
                <a:effectLst/>
                <a:uLnTx/>
                <a:uFillTx/>
                <a:latin typeface="+mn-lt"/>
                <a:ea typeface="+mn-ea"/>
                <a:cs typeface="+mn-cs"/>
              </a:rPr>
              <a:t>Organisation du dispositif en milieu ouvert</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r>
              <a:rPr lang="fr-FR" sz="1700" noProof="0" dirty="0" smtClean="0"/>
              <a:t>Le positionnement du dispositif permet d’être peu visible au tout venant tout en étant proche du lieu d’activité sexuelle ;</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r>
              <a:rPr lang="fr-FR" sz="1700" noProof="0" dirty="0" smtClean="0"/>
              <a:t>Chaque acteur de terrain à un rôle bien défini (maraude, entretien et tests, logistique, animation régulation, prise en charge) : ce type d’action mobilise 20 personnes pour 600 tests par jour ;</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r>
              <a:rPr lang="fr-FR" sz="1700" dirty="0" smtClean="0"/>
              <a:t>Les acteurs de prévention vont chercher les personnes ciblées ;</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r>
              <a:rPr lang="fr-FR" sz="1700" dirty="0" smtClean="0"/>
              <a:t>E</a:t>
            </a:r>
            <a:r>
              <a:rPr lang="fr-FR" sz="1700" noProof="0" dirty="0" err="1" smtClean="0"/>
              <a:t>ntretiens</a:t>
            </a:r>
            <a:r>
              <a:rPr lang="fr-FR" sz="1700" noProof="0" dirty="0" smtClean="0"/>
              <a:t> en prévention, avant le test, à l’extérieur ;</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r>
              <a:rPr lang="fr-FR" sz="1700" dirty="0" smtClean="0"/>
              <a:t>E</a:t>
            </a:r>
            <a:r>
              <a:rPr lang="fr-FR" sz="1700" noProof="0" dirty="0" err="1" smtClean="0"/>
              <a:t>ntretiens</a:t>
            </a:r>
            <a:r>
              <a:rPr lang="fr-FR" sz="1700" noProof="0" dirty="0" smtClean="0"/>
              <a:t> individuels pré et post test ;</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r>
              <a:rPr lang="fr-FR" sz="1700" dirty="0" smtClean="0"/>
              <a:t>Possibilité de sortie discrète du dispositif si nécessaire pour un accompagnement immédiat.</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endParaRPr lang="fr-FR" sz="1700" noProof="0" dirty="0" smtClean="0"/>
          </a:p>
          <a:p>
            <a:pPr marL="342900" marR="0" indent="-342900" fontAlgn="auto">
              <a:spcBef>
                <a:spcPct val="20000"/>
              </a:spcBef>
              <a:spcAft>
                <a:spcPts val="0"/>
              </a:spcAft>
              <a:buClrTx/>
              <a:buSzTx/>
              <a:buFont typeface="Arial"/>
              <a:buChar char="•"/>
              <a:tabLst/>
              <a:defRPr/>
            </a:pPr>
            <a:r>
              <a:rPr lang="fr-FR" sz="3200" b="1" dirty="0" smtClean="0">
                <a:solidFill>
                  <a:schemeClr val="tx2"/>
                </a:solidFill>
              </a:rPr>
              <a:t>Pour les bénéficiaires </a:t>
            </a:r>
          </a:p>
          <a:p>
            <a:pPr marL="342900" indent="-342900">
              <a:spcBef>
                <a:spcPct val="20000"/>
              </a:spcBef>
              <a:buFont typeface="Wingdings" pitchFamily="2" charset="2"/>
              <a:buChar char="Ø"/>
              <a:defRPr/>
            </a:pPr>
            <a:r>
              <a:rPr lang="fr-FR" sz="1700" dirty="0" smtClean="0"/>
              <a:t>Aucun temps d’attente pour l’accès aux dépistages ;</a:t>
            </a:r>
            <a:endParaRPr lang="fr-FR" sz="1700" noProof="0" dirty="0" smtClean="0"/>
          </a:p>
          <a:p>
            <a:pPr marL="342900" lvl="0" indent="-342900">
              <a:spcBef>
                <a:spcPct val="20000"/>
              </a:spcBef>
              <a:buFont typeface="Wingdings" pitchFamily="2" charset="2"/>
              <a:buChar char="Ø"/>
              <a:defRPr/>
            </a:pPr>
            <a:r>
              <a:rPr lang="fr-FR" sz="1700" noProof="0" dirty="0" smtClean="0"/>
              <a:t>Diminution du stress (</a:t>
            </a:r>
            <a:r>
              <a:rPr lang="fr-FR" dirty="0" smtClean="0"/>
              <a:t>Écran Tv de démonstration des tests, </a:t>
            </a:r>
            <a:r>
              <a:rPr lang="fr-FR" sz="1700" noProof="0" dirty="0" smtClean="0"/>
              <a:t>délais raccourcis, ambiance sur le dispositif, discrétion, prise en charge simultanée pour les groupes, </a:t>
            </a:r>
            <a:r>
              <a:rPr lang="fr-FR" sz="1700" noProof="0" dirty="0" err="1" smtClean="0"/>
              <a:t>etc</a:t>
            </a:r>
            <a:r>
              <a:rPr lang="fr-FR" sz="1700" noProof="0" dirty="0" smtClean="0"/>
              <a:t>…) ;</a:t>
            </a:r>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r>
              <a:rPr lang="fr-FR" sz="1700" dirty="0" smtClean="0"/>
              <a:t>Accompagnement des personnes ayant un résultat positif par un pair</a:t>
            </a:r>
            <a:endParaRPr lang="fr-FR" sz="1700" noProof="0" dirty="0" smtClean="0"/>
          </a:p>
          <a:p>
            <a:pPr marL="342900" marR="0" lvl="0" indent="-342900" algn="l" defTabSz="457200" rtl="0" eaLnBrk="1" fontAlgn="auto" latinLnBrk="0" hangingPunct="1">
              <a:lnSpc>
                <a:spcPct val="100000"/>
              </a:lnSpc>
              <a:spcBef>
                <a:spcPct val="20000"/>
              </a:spcBef>
              <a:spcAft>
                <a:spcPts val="0"/>
              </a:spcAft>
              <a:buClrTx/>
              <a:buSzTx/>
              <a:buFont typeface="Wingdings" pitchFamily="2" charset="2"/>
              <a:buChar char="Ø"/>
              <a:tabLst/>
              <a:defRPr/>
            </a:pPr>
            <a:endParaRPr kumimoji="0" lang="fr-FR" sz="2000" b="0" i="0" u="none" strike="noStrike" kern="1200" cap="none" spc="0" normalizeH="0" baseline="0" dirty="0" smtClean="0">
              <a:ln>
                <a:noFill/>
              </a:ln>
              <a:solidFill>
                <a:schemeClr val="tx1"/>
              </a:solidFill>
              <a:effectLst/>
              <a:uLnTx/>
              <a:uFillTx/>
              <a:latin typeface="+mn-lt"/>
              <a:ea typeface="+mn-ea"/>
              <a:cs typeface="+mn-cs"/>
            </a:endParaRPr>
          </a:p>
          <a:p>
            <a:pPr marL="342900" lvl="0" indent="-342900">
              <a:spcBef>
                <a:spcPct val="20000"/>
              </a:spcBef>
              <a:buFont typeface="Wingdings" pitchFamily="2" charset="2"/>
              <a:buChar char="Ø"/>
              <a:defRPr/>
            </a:pPr>
            <a:endParaRPr lang="fr-FR" dirty="0" smtClean="0"/>
          </a:p>
          <a:p>
            <a:pPr marL="342900" marR="0" lvl="0" indent="-342900" algn="l" defTabSz="457200" rtl="0" eaLnBrk="1" fontAlgn="auto" latinLnBrk="0" hangingPunct="1">
              <a:lnSpc>
                <a:spcPct val="100000"/>
              </a:lnSpc>
              <a:spcBef>
                <a:spcPct val="20000"/>
              </a:spcBef>
              <a:spcAft>
                <a:spcPts val="0"/>
              </a:spcAft>
              <a:buClrTx/>
              <a:buSzTx/>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itre 3"/>
          <p:cNvSpPr>
            <a:spLocks noGrp="1"/>
          </p:cNvSpPr>
          <p:nvPr>
            <p:ph type="title"/>
          </p:nvPr>
        </p:nvSpPr>
        <p:spPr>
          <a:xfrm>
            <a:off x="1691680" y="274638"/>
            <a:ext cx="6995120" cy="1143000"/>
          </a:xfrm>
        </p:spPr>
        <p:txBody>
          <a:bodyPr>
            <a:normAutofit/>
          </a:bodyPr>
          <a:lstStyle/>
          <a:p>
            <a:r>
              <a:rPr lang="fr-FR" sz="3600" b="1" dirty="0" smtClean="0"/>
              <a:t>Une organisation calibrée</a:t>
            </a:r>
            <a:endParaRPr lang="fr-FR"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199828C-BD67-4CF6-86A2-BE4F8614831F}" type="slidenum">
              <a:rPr lang="fr-FR" smtClean="0"/>
              <a:pPr/>
              <a:t>15</a:t>
            </a:fld>
            <a:endParaRPr lang="fr-FR"/>
          </a:p>
        </p:txBody>
      </p:sp>
      <p:sp>
        <p:nvSpPr>
          <p:cNvPr id="5" name="Rectangle 4"/>
          <p:cNvSpPr/>
          <p:nvPr/>
        </p:nvSpPr>
        <p:spPr>
          <a:xfrm>
            <a:off x="1691680" y="2623004"/>
            <a:ext cx="2232248" cy="864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Camping car</a:t>
            </a:r>
            <a:endParaRPr lang="fr-FR" dirty="0"/>
          </a:p>
        </p:txBody>
      </p:sp>
      <p:sp>
        <p:nvSpPr>
          <p:cNvPr id="6" name="Rectangle 5"/>
          <p:cNvSpPr/>
          <p:nvPr/>
        </p:nvSpPr>
        <p:spPr>
          <a:xfrm>
            <a:off x="4067944" y="2623004"/>
            <a:ext cx="864096" cy="864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smtClean="0"/>
              <a:t>Barnum</a:t>
            </a:r>
            <a:endParaRPr lang="fr-FR" sz="1400" dirty="0"/>
          </a:p>
        </p:txBody>
      </p:sp>
      <p:cxnSp>
        <p:nvCxnSpPr>
          <p:cNvPr id="8" name="Connecteur droit avec flèche 7"/>
          <p:cNvCxnSpPr/>
          <p:nvPr/>
        </p:nvCxnSpPr>
        <p:spPr>
          <a:xfrm flipV="1">
            <a:off x="4355976" y="3487100"/>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4644008" y="3487100"/>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6" idx="0"/>
          </p:cNvCxnSpPr>
          <p:nvPr/>
        </p:nvCxnSpPr>
        <p:spPr>
          <a:xfrm flipV="1">
            <a:off x="4499992" y="219095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2051720" y="3487100"/>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2123728" y="3559108"/>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à coins arrondis 16"/>
          <p:cNvSpPr/>
          <p:nvPr/>
        </p:nvSpPr>
        <p:spPr>
          <a:xfrm>
            <a:off x="2555776" y="3487100"/>
            <a:ext cx="720080" cy="720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800" dirty="0" smtClean="0"/>
              <a:t>Tv</a:t>
            </a:r>
            <a:endParaRPr lang="fr-FR" sz="800" dirty="0"/>
          </a:p>
        </p:txBody>
      </p:sp>
      <p:sp>
        <p:nvSpPr>
          <p:cNvPr id="18" name="Rectangle 17"/>
          <p:cNvSpPr/>
          <p:nvPr/>
        </p:nvSpPr>
        <p:spPr>
          <a:xfrm>
            <a:off x="2339752" y="3631116"/>
            <a:ext cx="115212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Table Doc</a:t>
            </a:r>
            <a:endParaRPr lang="fr-FR" dirty="0"/>
          </a:p>
        </p:txBody>
      </p:sp>
      <p:sp>
        <p:nvSpPr>
          <p:cNvPr id="19" name="Rectangle 18"/>
          <p:cNvSpPr/>
          <p:nvPr/>
        </p:nvSpPr>
        <p:spPr>
          <a:xfrm>
            <a:off x="5076056" y="2623004"/>
            <a:ext cx="864096" cy="864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smtClean="0"/>
              <a:t>Barnum</a:t>
            </a:r>
            <a:endParaRPr lang="fr-FR" sz="1400" dirty="0"/>
          </a:p>
        </p:txBody>
      </p:sp>
      <p:cxnSp>
        <p:nvCxnSpPr>
          <p:cNvPr id="20" name="Connecteur droit avec flèche 19"/>
          <p:cNvCxnSpPr/>
          <p:nvPr/>
        </p:nvCxnSpPr>
        <p:spPr>
          <a:xfrm flipV="1">
            <a:off x="5364088" y="3487100"/>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5652120" y="3487100"/>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19" idx="0"/>
          </p:cNvCxnSpPr>
          <p:nvPr/>
        </p:nvCxnSpPr>
        <p:spPr>
          <a:xfrm flipV="1">
            <a:off x="5508104" y="2190956"/>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1691680" y="4279188"/>
            <a:ext cx="79208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t>Stand</a:t>
            </a:r>
          </a:p>
        </p:txBody>
      </p:sp>
      <p:sp>
        <p:nvSpPr>
          <p:cNvPr id="24" name="ZoneTexte 23"/>
          <p:cNvSpPr txBox="1"/>
          <p:nvPr/>
        </p:nvSpPr>
        <p:spPr>
          <a:xfrm>
            <a:off x="2699792" y="4351196"/>
            <a:ext cx="1656184" cy="261610"/>
          </a:xfrm>
          <a:prstGeom prst="rect">
            <a:avLst/>
          </a:prstGeom>
          <a:noFill/>
        </p:spPr>
        <p:txBody>
          <a:bodyPr wrap="square" rtlCol="0">
            <a:spAutoFit/>
          </a:bodyPr>
          <a:lstStyle/>
          <a:p>
            <a:r>
              <a:rPr lang="fr-FR" sz="1100" dirty="0" smtClean="0"/>
              <a:t>Régulateurs / Dispache</a:t>
            </a:r>
            <a:endParaRPr lang="fr-FR" sz="1100" dirty="0"/>
          </a:p>
        </p:txBody>
      </p:sp>
      <p:sp>
        <p:nvSpPr>
          <p:cNvPr id="25" name="Sourire 24"/>
          <p:cNvSpPr/>
          <p:nvPr/>
        </p:nvSpPr>
        <p:spPr>
          <a:xfrm>
            <a:off x="3275856" y="4063164"/>
            <a:ext cx="288032"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3563888" y="3559108"/>
            <a:ext cx="720080" cy="646331"/>
          </a:xfrm>
          <a:prstGeom prst="rect">
            <a:avLst/>
          </a:prstGeom>
          <a:noFill/>
        </p:spPr>
        <p:txBody>
          <a:bodyPr wrap="square" rtlCol="0">
            <a:spAutoFit/>
          </a:bodyPr>
          <a:lstStyle/>
          <a:p>
            <a:r>
              <a:rPr lang="fr-FR" sz="900" dirty="0" smtClean="0"/>
              <a:t>Café</a:t>
            </a:r>
          </a:p>
          <a:p>
            <a:r>
              <a:rPr lang="fr-FR" sz="900" dirty="0" smtClean="0"/>
              <a:t>Thé</a:t>
            </a:r>
          </a:p>
          <a:p>
            <a:r>
              <a:rPr lang="fr-FR" sz="900" dirty="0" smtClean="0"/>
              <a:t>Chocolats</a:t>
            </a:r>
          </a:p>
          <a:p>
            <a:r>
              <a:rPr lang="fr-FR" sz="900" dirty="0" smtClean="0"/>
              <a:t>Eau / Coca</a:t>
            </a:r>
            <a:endParaRPr lang="fr-FR" sz="900" dirty="0"/>
          </a:p>
        </p:txBody>
      </p:sp>
      <p:sp>
        <p:nvSpPr>
          <p:cNvPr id="28" name="ZoneTexte 27"/>
          <p:cNvSpPr txBox="1"/>
          <p:nvPr/>
        </p:nvSpPr>
        <p:spPr>
          <a:xfrm>
            <a:off x="1619672" y="2768761"/>
            <a:ext cx="720080" cy="646331"/>
          </a:xfrm>
          <a:prstGeom prst="rect">
            <a:avLst/>
          </a:prstGeom>
          <a:noFill/>
        </p:spPr>
        <p:txBody>
          <a:bodyPr wrap="square" rtlCol="0">
            <a:spAutoFit/>
          </a:bodyPr>
          <a:lstStyle/>
          <a:p>
            <a:r>
              <a:rPr lang="fr-FR" sz="900" dirty="0" smtClean="0"/>
              <a:t>Café</a:t>
            </a:r>
          </a:p>
          <a:p>
            <a:r>
              <a:rPr lang="fr-FR" sz="900" dirty="0" smtClean="0"/>
              <a:t>Thé</a:t>
            </a:r>
          </a:p>
          <a:p>
            <a:r>
              <a:rPr lang="fr-FR" sz="900" dirty="0" smtClean="0"/>
              <a:t>Chocolats</a:t>
            </a:r>
          </a:p>
          <a:p>
            <a:r>
              <a:rPr lang="fr-FR" sz="900" dirty="0" smtClean="0"/>
              <a:t>Eau / Coca</a:t>
            </a:r>
            <a:endParaRPr lang="fr-FR" sz="900" dirty="0"/>
          </a:p>
        </p:txBody>
      </p:sp>
      <p:sp>
        <p:nvSpPr>
          <p:cNvPr id="29" name="Ellipse 28"/>
          <p:cNvSpPr/>
          <p:nvPr/>
        </p:nvSpPr>
        <p:spPr>
          <a:xfrm>
            <a:off x="2627784" y="5215292"/>
            <a:ext cx="4248472" cy="122413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Entretiens Counseling</a:t>
            </a:r>
            <a:endParaRPr lang="fr-FR" dirty="0"/>
          </a:p>
        </p:txBody>
      </p:sp>
      <p:sp>
        <p:nvSpPr>
          <p:cNvPr id="30" name="Ellipse 29"/>
          <p:cNvSpPr/>
          <p:nvPr/>
        </p:nvSpPr>
        <p:spPr>
          <a:xfrm>
            <a:off x="179512" y="1614892"/>
            <a:ext cx="1403648" cy="460851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2" name="Rectangle 31"/>
          <p:cNvSpPr/>
          <p:nvPr/>
        </p:nvSpPr>
        <p:spPr>
          <a:xfrm>
            <a:off x="6084168" y="2623004"/>
            <a:ext cx="1440160" cy="864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TUP Truck</a:t>
            </a:r>
            <a:endParaRPr lang="fr-FR" dirty="0"/>
          </a:p>
        </p:txBody>
      </p:sp>
      <p:sp>
        <p:nvSpPr>
          <p:cNvPr id="33" name="Rectangle 32"/>
          <p:cNvSpPr/>
          <p:nvPr/>
        </p:nvSpPr>
        <p:spPr>
          <a:xfrm rot="-2700000">
            <a:off x="7666535" y="3449287"/>
            <a:ext cx="7200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rot="-2700000">
            <a:off x="8204787" y="3735511"/>
            <a:ext cx="7200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rot="-2700000">
            <a:off x="8746655" y="4529407"/>
            <a:ext cx="7200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Sourire 35"/>
          <p:cNvSpPr/>
          <p:nvPr/>
        </p:nvSpPr>
        <p:spPr>
          <a:xfrm>
            <a:off x="3419872" y="564734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Sourire 36"/>
          <p:cNvSpPr/>
          <p:nvPr/>
        </p:nvSpPr>
        <p:spPr>
          <a:xfrm>
            <a:off x="4355976" y="600738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Sourire 37"/>
          <p:cNvSpPr/>
          <p:nvPr/>
        </p:nvSpPr>
        <p:spPr>
          <a:xfrm>
            <a:off x="5076056" y="600738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Sourire 38"/>
          <p:cNvSpPr/>
          <p:nvPr/>
        </p:nvSpPr>
        <p:spPr>
          <a:xfrm>
            <a:off x="5868144" y="564734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Sourire 39"/>
          <p:cNvSpPr/>
          <p:nvPr/>
        </p:nvSpPr>
        <p:spPr>
          <a:xfrm>
            <a:off x="3419872" y="5935372"/>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4" name="Sourire 43"/>
          <p:cNvSpPr/>
          <p:nvPr/>
        </p:nvSpPr>
        <p:spPr>
          <a:xfrm>
            <a:off x="4355976" y="6295412"/>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5" name="Sourire 44"/>
          <p:cNvSpPr/>
          <p:nvPr/>
        </p:nvSpPr>
        <p:spPr>
          <a:xfrm>
            <a:off x="5076056" y="6295412"/>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6" name="Sourire 45"/>
          <p:cNvSpPr/>
          <p:nvPr/>
        </p:nvSpPr>
        <p:spPr>
          <a:xfrm>
            <a:off x="5868144" y="5935372"/>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7" name="Sourire 46"/>
          <p:cNvSpPr/>
          <p:nvPr/>
        </p:nvSpPr>
        <p:spPr>
          <a:xfrm>
            <a:off x="2915816" y="463922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8" name="Sourire 47"/>
          <p:cNvSpPr/>
          <p:nvPr/>
        </p:nvSpPr>
        <p:spPr>
          <a:xfrm>
            <a:off x="3275856" y="463922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9" name="Sourire 48"/>
          <p:cNvSpPr/>
          <p:nvPr/>
        </p:nvSpPr>
        <p:spPr>
          <a:xfrm>
            <a:off x="3635896" y="463922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0" name="Sourire 49"/>
          <p:cNvSpPr/>
          <p:nvPr/>
        </p:nvSpPr>
        <p:spPr>
          <a:xfrm>
            <a:off x="7668344" y="4063164"/>
            <a:ext cx="288032"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Sourire 50"/>
          <p:cNvSpPr/>
          <p:nvPr/>
        </p:nvSpPr>
        <p:spPr>
          <a:xfrm>
            <a:off x="8172400" y="4567220"/>
            <a:ext cx="288032" cy="28803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Sourire 51"/>
          <p:cNvSpPr/>
          <p:nvPr/>
        </p:nvSpPr>
        <p:spPr>
          <a:xfrm>
            <a:off x="7884368" y="427918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3" name="Sourire 52"/>
          <p:cNvSpPr/>
          <p:nvPr/>
        </p:nvSpPr>
        <p:spPr>
          <a:xfrm>
            <a:off x="8036768" y="443158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4" name="Sourire 53"/>
          <p:cNvSpPr/>
          <p:nvPr/>
        </p:nvSpPr>
        <p:spPr>
          <a:xfrm>
            <a:off x="6228184" y="355910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5" name="Sourire 54"/>
          <p:cNvSpPr/>
          <p:nvPr/>
        </p:nvSpPr>
        <p:spPr>
          <a:xfrm>
            <a:off x="6660232" y="355910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6" name="Sourire 55"/>
          <p:cNvSpPr/>
          <p:nvPr/>
        </p:nvSpPr>
        <p:spPr>
          <a:xfrm>
            <a:off x="7092280" y="355910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7" name="Sourire 56"/>
          <p:cNvSpPr/>
          <p:nvPr/>
        </p:nvSpPr>
        <p:spPr>
          <a:xfrm>
            <a:off x="971600" y="2478988"/>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Sourire 57"/>
          <p:cNvSpPr/>
          <p:nvPr/>
        </p:nvSpPr>
        <p:spPr>
          <a:xfrm>
            <a:off x="971600" y="312706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Sourire 58"/>
          <p:cNvSpPr/>
          <p:nvPr/>
        </p:nvSpPr>
        <p:spPr>
          <a:xfrm>
            <a:off x="971600" y="3775132"/>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Sourire 59"/>
          <p:cNvSpPr/>
          <p:nvPr/>
        </p:nvSpPr>
        <p:spPr>
          <a:xfrm>
            <a:off x="971600" y="4351196"/>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Sourire 60"/>
          <p:cNvSpPr/>
          <p:nvPr/>
        </p:nvSpPr>
        <p:spPr>
          <a:xfrm>
            <a:off x="971600" y="492726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Sourire 61"/>
          <p:cNvSpPr/>
          <p:nvPr/>
        </p:nvSpPr>
        <p:spPr>
          <a:xfrm>
            <a:off x="971600" y="5503324"/>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082" name="Picture 2" descr="C:\Users\Jerome\Desktop\Beta Mascotte.jpg"/>
          <p:cNvPicPr>
            <a:picLocks noChangeAspect="1" noChangeArrowheads="1"/>
          </p:cNvPicPr>
          <p:nvPr/>
        </p:nvPicPr>
        <p:blipFill>
          <a:blip r:embed="rId2" cstate="print"/>
          <a:srcRect/>
          <a:stretch>
            <a:fillRect/>
          </a:stretch>
        </p:blipFill>
        <p:spPr bwMode="auto">
          <a:xfrm>
            <a:off x="8100392" y="2839028"/>
            <a:ext cx="847899" cy="939999"/>
          </a:xfrm>
          <a:prstGeom prst="rect">
            <a:avLst/>
          </a:prstGeom>
          <a:noFill/>
        </p:spPr>
      </p:pic>
      <p:sp>
        <p:nvSpPr>
          <p:cNvPr id="65" name="Rectangle à coins arrondis 64"/>
          <p:cNvSpPr/>
          <p:nvPr/>
        </p:nvSpPr>
        <p:spPr>
          <a:xfrm>
            <a:off x="6516216" y="3199068"/>
            <a:ext cx="720080" cy="720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800" dirty="0" smtClean="0"/>
              <a:t>Tv</a:t>
            </a:r>
            <a:endParaRPr lang="fr-FR" dirty="0"/>
          </a:p>
        </p:txBody>
      </p:sp>
      <p:sp>
        <p:nvSpPr>
          <p:cNvPr id="66" name="ZoneTexte 65"/>
          <p:cNvSpPr txBox="1"/>
          <p:nvPr/>
        </p:nvSpPr>
        <p:spPr>
          <a:xfrm rot="16200000">
            <a:off x="-64751" y="3803372"/>
            <a:ext cx="1094210" cy="461665"/>
          </a:xfrm>
          <a:prstGeom prst="rect">
            <a:avLst/>
          </a:prstGeom>
          <a:noFill/>
        </p:spPr>
        <p:txBody>
          <a:bodyPr wrap="none" rtlCol="0">
            <a:spAutoFit/>
          </a:bodyPr>
          <a:lstStyle/>
          <a:p>
            <a:r>
              <a:rPr lang="fr-FR" sz="2400" dirty="0" smtClean="0"/>
              <a:t>Ciblage</a:t>
            </a:r>
            <a:endParaRPr lang="fr-FR" sz="2400" dirty="0"/>
          </a:p>
        </p:txBody>
      </p:sp>
      <p:sp>
        <p:nvSpPr>
          <p:cNvPr id="67" name="Sourire 66"/>
          <p:cNvSpPr/>
          <p:nvPr/>
        </p:nvSpPr>
        <p:spPr>
          <a:xfrm>
            <a:off x="467544" y="262300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68" name="Sourire 67"/>
          <p:cNvSpPr/>
          <p:nvPr/>
        </p:nvSpPr>
        <p:spPr>
          <a:xfrm>
            <a:off x="467544" y="283902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69" name="Sourire 68"/>
          <p:cNvSpPr/>
          <p:nvPr/>
        </p:nvSpPr>
        <p:spPr>
          <a:xfrm>
            <a:off x="539552" y="298304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0" name="Sourire 69"/>
          <p:cNvSpPr/>
          <p:nvPr/>
        </p:nvSpPr>
        <p:spPr>
          <a:xfrm>
            <a:off x="395536" y="3127060"/>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1" name="Sourire 70"/>
          <p:cNvSpPr/>
          <p:nvPr/>
        </p:nvSpPr>
        <p:spPr>
          <a:xfrm>
            <a:off x="323528" y="2911036"/>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2" name="Sourire 71"/>
          <p:cNvSpPr/>
          <p:nvPr/>
        </p:nvSpPr>
        <p:spPr>
          <a:xfrm>
            <a:off x="683568" y="298304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3" name="Sourire 72"/>
          <p:cNvSpPr/>
          <p:nvPr/>
        </p:nvSpPr>
        <p:spPr>
          <a:xfrm>
            <a:off x="683568" y="319906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4" name="Sourire 73"/>
          <p:cNvSpPr/>
          <p:nvPr/>
        </p:nvSpPr>
        <p:spPr>
          <a:xfrm>
            <a:off x="755576" y="334308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5" name="Sourire 74"/>
          <p:cNvSpPr/>
          <p:nvPr/>
        </p:nvSpPr>
        <p:spPr>
          <a:xfrm>
            <a:off x="755576" y="355910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6" name="Sourire 75"/>
          <p:cNvSpPr/>
          <p:nvPr/>
        </p:nvSpPr>
        <p:spPr>
          <a:xfrm>
            <a:off x="539552" y="3271076"/>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7" name="Sourire 76"/>
          <p:cNvSpPr/>
          <p:nvPr/>
        </p:nvSpPr>
        <p:spPr>
          <a:xfrm>
            <a:off x="683568" y="4207180"/>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8" name="Sourire 77"/>
          <p:cNvSpPr/>
          <p:nvPr/>
        </p:nvSpPr>
        <p:spPr>
          <a:xfrm>
            <a:off x="683568" y="442320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9" name="Sourire 78"/>
          <p:cNvSpPr/>
          <p:nvPr/>
        </p:nvSpPr>
        <p:spPr>
          <a:xfrm>
            <a:off x="755576" y="4567220"/>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0" name="Sourire 79"/>
          <p:cNvSpPr/>
          <p:nvPr/>
        </p:nvSpPr>
        <p:spPr>
          <a:xfrm>
            <a:off x="611560" y="4711236"/>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1" name="Sourire 80"/>
          <p:cNvSpPr/>
          <p:nvPr/>
        </p:nvSpPr>
        <p:spPr>
          <a:xfrm>
            <a:off x="539552" y="4495212"/>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6" name="Sourire 85"/>
          <p:cNvSpPr/>
          <p:nvPr/>
        </p:nvSpPr>
        <p:spPr>
          <a:xfrm>
            <a:off x="611560" y="4855252"/>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7" name="Sourire 86"/>
          <p:cNvSpPr/>
          <p:nvPr/>
        </p:nvSpPr>
        <p:spPr>
          <a:xfrm>
            <a:off x="611560" y="5071276"/>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8" name="Sourire 87"/>
          <p:cNvSpPr/>
          <p:nvPr/>
        </p:nvSpPr>
        <p:spPr>
          <a:xfrm>
            <a:off x="539552" y="5359308"/>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9" name="Sourire 88"/>
          <p:cNvSpPr/>
          <p:nvPr/>
        </p:nvSpPr>
        <p:spPr>
          <a:xfrm>
            <a:off x="467544" y="514328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0" name="Sourire 89"/>
          <p:cNvSpPr/>
          <p:nvPr/>
        </p:nvSpPr>
        <p:spPr>
          <a:xfrm>
            <a:off x="3491880" y="276702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Sourire 90"/>
          <p:cNvSpPr/>
          <p:nvPr/>
        </p:nvSpPr>
        <p:spPr>
          <a:xfrm>
            <a:off x="3491880" y="3055052"/>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2" name="Sourire 91"/>
          <p:cNvSpPr/>
          <p:nvPr/>
        </p:nvSpPr>
        <p:spPr>
          <a:xfrm>
            <a:off x="4283968" y="276702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Sourire 92"/>
          <p:cNvSpPr/>
          <p:nvPr/>
        </p:nvSpPr>
        <p:spPr>
          <a:xfrm>
            <a:off x="4499992" y="2767020"/>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4" name="Sourire 93"/>
          <p:cNvSpPr/>
          <p:nvPr/>
        </p:nvSpPr>
        <p:spPr>
          <a:xfrm>
            <a:off x="5292080" y="2767020"/>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Sourire 94"/>
          <p:cNvSpPr/>
          <p:nvPr/>
        </p:nvSpPr>
        <p:spPr>
          <a:xfrm>
            <a:off x="5508104" y="2767020"/>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7" name="Sourire 96"/>
          <p:cNvSpPr/>
          <p:nvPr/>
        </p:nvSpPr>
        <p:spPr>
          <a:xfrm>
            <a:off x="4788024" y="1830916"/>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Sourire 97"/>
          <p:cNvSpPr/>
          <p:nvPr/>
        </p:nvSpPr>
        <p:spPr>
          <a:xfrm>
            <a:off x="5004048" y="1830916"/>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9" name="Rectangle à coins arrondis 98"/>
          <p:cNvSpPr/>
          <p:nvPr/>
        </p:nvSpPr>
        <p:spPr>
          <a:xfrm>
            <a:off x="5292080" y="1686900"/>
            <a:ext cx="648072" cy="4320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dirty="0" smtClean="0"/>
              <a:t>Prise en charge</a:t>
            </a:r>
            <a:endParaRPr lang="fr-FR" sz="800" dirty="0"/>
          </a:p>
        </p:txBody>
      </p:sp>
      <p:sp>
        <p:nvSpPr>
          <p:cNvPr id="100" name="Rectangle à coins arrondis 99"/>
          <p:cNvSpPr/>
          <p:nvPr/>
        </p:nvSpPr>
        <p:spPr>
          <a:xfrm>
            <a:off x="4067944" y="1686900"/>
            <a:ext cx="648072" cy="4320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800" dirty="0" smtClean="0"/>
              <a:t>Prise en charge</a:t>
            </a:r>
            <a:endParaRPr lang="fr-FR" sz="800" dirty="0"/>
          </a:p>
        </p:txBody>
      </p:sp>
      <p:sp>
        <p:nvSpPr>
          <p:cNvPr id="101" name="Sourire 100"/>
          <p:cNvSpPr/>
          <p:nvPr/>
        </p:nvSpPr>
        <p:spPr>
          <a:xfrm>
            <a:off x="4355976" y="5215292"/>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Sourire 101"/>
          <p:cNvSpPr/>
          <p:nvPr/>
        </p:nvSpPr>
        <p:spPr>
          <a:xfrm>
            <a:off x="4355976" y="550332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03" name="Sourire 102"/>
          <p:cNvSpPr/>
          <p:nvPr/>
        </p:nvSpPr>
        <p:spPr>
          <a:xfrm>
            <a:off x="5076056" y="5215292"/>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Sourire 103"/>
          <p:cNvSpPr/>
          <p:nvPr/>
        </p:nvSpPr>
        <p:spPr>
          <a:xfrm>
            <a:off x="5076056" y="5503324"/>
            <a:ext cx="216024" cy="216024"/>
          </a:xfrm>
          <a:prstGeom prst="smileyFac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05" name="ZoneTexte 104"/>
          <p:cNvSpPr txBox="1"/>
          <p:nvPr/>
        </p:nvSpPr>
        <p:spPr>
          <a:xfrm>
            <a:off x="2194844" y="599852"/>
            <a:ext cx="2843855" cy="400110"/>
          </a:xfrm>
          <a:prstGeom prst="rect">
            <a:avLst/>
          </a:prstGeom>
          <a:noFill/>
        </p:spPr>
        <p:txBody>
          <a:bodyPr wrap="none" rtlCol="0">
            <a:spAutoFit/>
          </a:bodyPr>
          <a:lstStyle/>
          <a:p>
            <a:r>
              <a:rPr lang="fr-FR" sz="2000" b="1" dirty="0" smtClean="0">
                <a:solidFill>
                  <a:schemeClr val="tx2"/>
                </a:solidFill>
              </a:rPr>
              <a:t>Dispositifs HF Prévention</a:t>
            </a:r>
            <a:endParaRPr lang="fr-FR" sz="2000" b="1" dirty="0">
              <a:solidFill>
                <a:schemeClr val="tx2"/>
              </a:solidFill>
            </a:endParaRPr>
          </a:p>
        </p:txBody>
      </p:sp>
      <p:pic>
        <p:nvPicPr>
          <p:cNvPr id="46083" name="Picture 3" descr="\\JECYR78-NAS\Cloud-HFPrevention\Communication\Logo 1 Minute pour Savoir\Logo 1 Minute.jpg"/>
          <p:cNvPicPr>
            <a:picLocks noChangeAspect="1" noChangeArrowheads="1"/>
          </p:cNvPicPr>
          <p:nvPr/>
        </p:nvPicPr>
        <p:blipFill>
          <a:blip r:embed="rId3" cstate="print"/>
          <a:srcRect/>
          <a:stretch>
            <a:fillRect/>
          </a:stretch>
        </p:blipFill>
        <p:spPr bwMode="auto">
          <a:xfrm>
            <a:off x="4931148" y="339204"/>
            <a:ext cx="2366663" cy="876027"/>
          </a:xfrm>
          <a:prstGeom prst="rect">
            <a:avLst/>
          </a:prstGeom>
          <a:noFill/>
        </p:spPr>
      </p:pic>
      <p:pic>
        <p:nvPicPr>
          <p:cNvPr id="106" name="Image 105" descr="logoHFprevention-mini.jpg"/>
          <p:cNvPicPr>
            <a:picLocks noChangeAspect="1"/>
          </p:cNvPicPr>
          <p:nvPr/>
        </p:nvPicPr>
        <p:blipFill>
          <a:blip r:embed="rId4"/>
          <a:stretch>
            <a:fillRect/>
          </a:stretch>
        </p:blipFill>
        <p:spPr>
          <a:xfrm>
            <a:off x="251520" y="251520"/>
            <a:ext cx="1205036" cy="1205036"/>
          </a:xfrm>
          <a:prstGeom prst="rect">
            <a:avLst/>
          </a:prstGeom>
        </p:spPr>
      </p:pic>
      <p:sp>
        <p:nvSpPr>
          <p:cNvPr id="107" name="Sourire 106"/>
          <p:cNvSpPr/>
          <p:nvPr/>
        </p:nvSpPr>
        <p:spPr>
          <a:xfrm>
            <a:off x="1691680" y="2323688"/>
            <a:ext cx="216024"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ZoneTexte 107"/>
          <p:cNvSpPr txBox="1"/>
          <p:nvPr/>
        </p:nvSpPr>
        <p:spPr>
          <a:xfrm>
            <a:off x="1920720" y="2294192"/>
            <a:ext cx="1656184" cy="261610"/>
          </a:xfrm>
          <a:prstGeom prst="rect">
            <a:avLst/>
          </a:prstGeom>
          <a:noFill/>
        </p:spPr>
        <p:txBody>
          <a:bodyPr wrap="square" rtlCol="0">
            <a:spAutoFit/>
          </a:bodyPr>
          <a:lstStyle/>
          <a:p>
            <a:r>
              <a:rPr lang="fr-FR" sz="1100" dirty="0" smtClean="0"/>
              <a:t>Logistique</a:t>
            </a:r>
            <a:endParaRPr lang="fr-FR" sz="1100" dirty="0"/>
          </a:p>
        </p:txBody>
      </p:sp>
      <p:cxnSp>
        <p:nvCxnSpPr>
          <p:cNvPr id="110" name="Connecteur droit avec flèche 109"/>
          <p:cNvCxnSpPr/>
          <p:nvPr/>
        </p:nvCxnSpPr>
        <p:spPr>
          <a:xfrm>
            <a:off x="2627784" y="2465972"/>
            <a:ext cx="331236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2613025"/>
            <a:ext cx="4040188" cy="639763"/>
          </a:xfrm>
        </p:spPr>
        <p:txBody>
          <a:bodyPr rtlCol="0">
            <a:normAutofit fontScale="55000" lnSpcReduction="20000"/>
          </a:bodyPr>
          <a:lstStyle/>
          <a:p>
            <a:pPr fontAlgn="auto">
              <a:spcAft>
                <a:spcPts val="0"/>
              </a:spcAft>
              <a:buFont typeface="Arial"/>
              <a:buNone/>
              <a:defRPr/>
            </a:pPr>
            <a:r>
              <a:rPr lang="fr-FR" sz="3300" dirty="0" smtClean="0"/>
              <a:t>En LRE - Lieux de Rencontre Extérieurs </a:t>
            </a:r>
          </a:p>
          <a:p>
            <a:pPr fontAlgn="auto">
              <a:spcAft>
                <a:spcPts val="0"/>
              </a:spcAft>
              <a:buFont typeface="Arial"/>
              <a:buNone/>
              <a:defRPr/>
            </a:pPr>
            <a:r>
              <a:rPr lang="fr-FR" dirty="0" smtClean="0"/>
              <a:t>(Parkings, Foret, Airs d'autoroute)</a:t>
            </a:r>
            <a:endParaRPr lang="fr-FR" dirty="0"/>
          </a:p>
        </p:txBody>
      </p:sp>
      <p:sp>
        <p:nvSpPr>
          <p:cNvPr id="5" name="Espace réservé du texte 4"/>
          <p:cNvSpPr>
            <a:spLocks noGrp="1"/>
          </p:cNvSpPr>
          <p:nvPr>
            <p:ph type="body" sz="quarter" idx="3"/>
          </p:nvPr>
        </p:nvSpPr>
        <p:spPr>
          <a:xfrm>
            <a:off x="4497388" y="2613025"/>
            <a:ext cx="4041775" cy="639763"/>
          </a:xfrm>
        </p:spPr>
        <p:txBody>
          <a:bodyPr rtlCol="0">
            <a:normAutofit fontScale="70000" lnSpcReduction="20000"/>
          </a:bodyPr>
          <a:lstStyle/>
          <a:p>
            <a:pPr fontAlgn="auto">
              <a:spcAft>
                <a:spcPts val="0"/>
              </a:spcAft>
              <a:buFont typeface="Arial"/>
              <a:buNone/>
              <a:defRPr/>
            </a:pPr>
            <a:r>
              <a:rPr lang="fr-FR" sz="2600" dirty="0" smtClean="0"/>
              <a:t>En milieu ouvert ciblé</a:t>
            </a:r>
          </a:p>
          <a:p>
            <a:pPr fontAlgn="auto">
              <a:spcAft>
                <a:spcPts val="0"/>
              </a:spcAft>
              <a:buFont typeface="Arial"/>
              <a:buNone/>
              <a:defRPr/>
            </a:pPr>
            <a:r>
              <a:rPr lang="fr-FR" sz="1900" dirty="0" smtClean="0"/>
              <a:t>(Universités, Centre Commerciaux, Cœurs de cité)</a:t>
            </a:r>
            <a:endParaRPr lang="fr-FR" sz="1900" dirty="0"/>
          </a:p>
        </p:txBody>
      </p:sp>
      <p:pic>
        <p:nvPicPr>
          <p:cNvPr id="8196" name="Image 8" descr="logoHFprevention-mini.jpg"/>
          <p:cNvPicPr>
            <a:picLocks noChangeAspect="1"/>
          </p:cNvPicPr>
          <p:nvPr/>
        </p:nvPicPr>
        <p:blipFill>
          <a:blip r:embed="rId2"/>
          <a:srcRect/>
          <a:stretch>
            <a:fillRect/>
          </a:stretch>
        </p:blipFill>
        <p:spPr bwMode="auto">
          <a:xfrm>
            <a:off x="250825" y="250825"/>
            <a:ext cx="1206500" cy="1206500"/>
          </a:xfrm>
          <a:prstGeom prst="rect">
            <a:avLst/>
          </a:prstGeom>
          <a:noFill/>
          <a:ln w="9525">
            <a:noFill/>
            <a:miter lim="800000"/>
            <a:headEnd/>
            <a:tailEnd/>
          </a:ln>
        </p:spPr>
      </p:pic>
      <p:sp>
        <p:nvSpPr>
          <p:cNvPr id="8197" name="Espace réservé du texte 2"/>
          <p:cNvSpPr txBox="1">
            <a:spLocks/>
          </p:cNvSpPr>
          <p:nvPr/>
        </p:nvSpPr>
        <p:spPr bwMode="auto">
          <a:xfrm>
            <a:off x="457200" y="3933825"/>
            <a:ext cx="3816350" cy="2016125"/>
          </a:xfrm>
          <a:prstGeom prst="rect">
            <a:avLst/>
          </a:prstGeom>
          <a:noFill/>
          <a:ln w="9525">
            <a:noFill/>
            <a:miter lim="800000"/>
            <a:headEnd/>
            <a:tailEnd/>
          </a:ln>
        </p:spPr>
        <p:txBody>
          <a:bodyPr anchor="b"/>
          <a:lstStyle/>
          <a:p>
            <a:pPr>
              <a:spcBef>
                <a:spcPct val="20000"/>
              </a:spcBef>
              <a:buFont typeface="Arial" pitchFamily="34" charset="0"/>
              <a:buNone/>
            </a:pPr>
            <a:r>
              <a:rPr lang="fr-FR" sz="2400" b="1" dirty="0">
                <a:solidFill>
                  <a:srgbClr val="C00000"/>
                </a:solidFill>
                <a:latin typeface="Calibri" pitchFamily="34" charset="0"/>
              </a:rPr>
              <a:t>Prévalence : </a:t>
            </a:r>
          </a:p>
          <a:p>
            <a:pPr>
              <a:spcBef>
                <a:spcPct val="20000"/>
              </a:spcBef>
              <a:buFont typeface="Arial" pitchFamily="34" charset="0"/>
              <a:buNone/>
            </a:pPr>
            <a:endParaRPr lang="fr-FR" sz="2400" b="1" dirty="0">
              <a:solidFill>
                <a:srgbClr val="C00000"/>
              </a:solidFill>
              <a:latin typeface="Calibri" pitchFamily="34" charset="0"/>
            </a:endParaRPr>
          </a:p>
          <a:p>
            <a:pPr>
              <a:spcBef>
                <a:spcPct val="20000"/>
              </a:spcBef>
              <a:buFont typeface="Arial" pitchFamily="34" charset="0"/>
              <a:buNone/>
            </a:pPr>
            <a:r>
              <a:rPr lang="fr-FR" sz="2400" b="1" dirty="0">
                <a:solidFill>
                  <a:srgbClr val="C00000"/>
                </a:solidFill>
                <a:latin typeface="Calibri" pitchFamily="34" charset="0"/>
              </a:rPr>
              <a:t>8.83% chez les </a:t>
            </a:r>
            <a:r>
              <a:rPr lang="fr-FR" sz="2400" b="1" dirty="0" smtClean="0">
                <a:solidFill>
                  <a:srgbClr val="C00000"/>
                </a:solidFill>
                <a:latin typeface="Calibri" pitchFamily="34" charset="0"/>
              </a:rPr>
              <a:t>HSH</a:t>
            </a:r>
            <a:endParaRPr lang="fr-FR" sz="2400" b="1" dirty="0">
              <a:solidFill>
                <a:srgbClr val="C00000"/>
              </a:solidFill>
              <a:latin typeface="Calibri" pitchFamily="34" charset="0"/>
            </a:endParaRPr>
          </a:p>
          <a:p>
            <a:pPr>
              <a:spcBef>
                <a:spcPct val="20000"/>
              </a:spcBef>
              <a:buFont typeface="Arial" pitchFamily="34" charset="0"/>
              <a:buNone/>
            </a:pPr>
            <a:endParaRPr lang="fr-FR" sz="2400" b="1" dirty="0">
              <a:solidFill>
                <a:srgbClr val="C00000"/>
              </a:solidFill>
              <a:latin typeface="Calibri" pitchFamily="34" charset="0"/>
            </a:endParaRPr>
          </a:p>
          <a:p>
            <a:pPr>
              <a:spcBef>
                <a:spcPct val="20000"/>
              </a:spcBef>
              <a:buFont typeface="Arial" pitchFamily="34" charset="0"/>
              <a:buNone/>
            </a:pPr>
            <a:r>
              <a:rPr lang="fr-FR" b="1" dirty="0">
                <a:latin typeface="Calibri" pitchFamily="34" charset="0"/>
              </a:rPr>
              <a:t>48.7 % primo-accédant au dépistage</a:t>
            </a:r>
            <a:endParaRPr lang="fr-FR" sz="2000" b="1" dirty="0">
              <a:solidFill>
                <a:srgbClr val="C00000"/>
              </a:solidFill>
              <a:latin typeface="Calibri" pitchFamily="34" charset="0"/>
            </a:endParaRPr>
          </a:p>
        </p:txBody>
      </p:sp>
      <p:sp>
        <p:nvSpPr>
          <p:cNvPr id="8198" name="Espace réservé du texte 2"/>
          <p:cNvSpPr txBox="1">
            <a:spLocks/>
          </p:cNvSpPr>
          <p:nvPr/>
        </p:nvSpPr>
        <p:spPr bwMode="auto">
          <a:xfrm>
            <a:off x="4643438" y="3757613"/>
            <a:ext cx="4043362" cy="2192337"/>
          </a:xfrm>
          <a:prstGeom prst="rect">
            <a:avLst/>
          </a:prstGeom>
          <a:noFill/>
          <a:ln w="9525">
            <a:noFill/>
            <a:miter lim="800000"/>
            <a:headEnd/>
            <a:tailEnd/>
          </a:ln>
        </p:spPr>
        <p:txBody>
          <a:bodyPr anchor="b"/>
          <a:lstStyle/>
          <a:p>
            <a:pPr>
              <a:spcBef>
                <a:spcPct val="20000"/>
              </a:spcBef>
            </a:pPr>
            <a:r>
              <a:rPr lang="fr-FR" sz="2400" b="1" dirty="0">
                <a:solidFill>
                  <a:srgbClr val="C00000"/>
                </a:solidFill>
                <a:latin typeface="Calibri" pitchFamily="34" charset="0"/>
              </a:rPr>
              <a:t>Prévalence : </a:t>
            </a:r>
          </a:p>
          <a:p>
            <a:pPr>
              <a:spcBef>
                <a:spcPct val="20000"/>
              </a:spcBef>
            </a:pPr>
            <a:endParaRPr lang="fr-FR" sz="2400" b="1" dirty="0">
              <a:solidFill>
                <a:srgbClr val="C00000"/>
              </a:solidFill>
              <a:latin typeface="Calibri" pitchFamily="34" charset="0"/>
            </a:endParaRPr>
          </a:p>
          <a:p>
            <a:pPr>
              <a:spcBef>
                <a:spcPct val="20000"/>
              </a:spcBef>
            </a:pPr>
            <a:r>
              <a:rPr lang="fr-FR" sz="2400" b="1" dirty="0">
                <a:solidFill>
                  <a:srgbClr val="C00000"/>
                </a:solidFill>
                <a:latin typeface="Calibri" pitchFamily="34" charset="0"/>
              </a:rPr>
              <a:t>1.68</a:t>
            </a:r>
            <a:r>
              <a:rPr lang="fr-FR" sz="2400" b="1" dirty="0" smtClean="0">
                <a:solidFill>
                  <a:srgbClr val="C00000"/>
                </a:solidFill>
                <a:latin typeface="Calibri" pitchFamily="34" charset="0"/>
              </a:rPr>
              <a:t>%</a:t>
            </a:r>
            <a:endParaRPr lang="fr-FR" sz="2400" b="1" dirty="0">
              <a:solidFill>
                <a:srgbClr val="C00000"/>
              </a:solidFill>
              <a:latin typeface="Calibri" pitchFamily="34" charset="0"/>
            </a:endParaRPr>
          </a:p>
          <a:p>
            <a:pPr>
              <a:spcBef>
                <a:spcPct val="20000"/>
              </a:spcBef>
              <a:buFont typeface="Arial" pitchFamily="34" charset="0"/>
              <a:buNone/>
            </a:pPr>
            <a:endParaRPr lang="fr-FR" sz="2400" b="1" dirty="0">
              <a:solidFill>
                <a:srgbClr val="C00000"/>
              </a:solidFill>
              <a:latin typeface="Calibri" pitchFamily="34" charset="0"/>
            </a:endParaRPr>
          </a:p>
          <a:p>
            <a:pPr>
              <a:spcBef>
                <a:spcPct val="20000"/>
              </a:spcBef>
              <a:buFont typeface="Arial" pitchFamily="34" charset="0"/>
              <a:buNone/>
            </a:pPr>
            <a:r>
              <a:rPr lang="fr-FR" b="1" dirty="0">
                <a:latin typeface="Calibri" pitchFamily="34" charset="0"/>
              </a:rPr>
              <a:t>62 % primo-accédant  au dépistage</a:t>
            </a:r>
          </a:p>
        </p:txBody>
      </p:sp>
      <p:sp>
        <p:nvSpPr>
          <p:cNvPr id="8199" name="Titre 19"/>
          <p:cNvSpPr>
            <a:spLocks noGrp="1"/>
          </p:cNvSpPr>
          <p:nvPr>
            <p:ph type="title"/>
          </p:nvPr>
        </p:nvSpPr>
        <p:spPr/>
        <p:txBody>
          <a:bodyPr/>
          <a:lstStyle/>
          <a:p>
            <a:r>
              <a:rPr lang="fr-FR" smtClean="0"/>
              <a:t>Résultats dépistage 2014</a:t>
            </a:r>
          </a:p>
        </p:txBody>
      </p:sp>
      <p:sp>
        <p:nvSpPr>
          <p:cNvPr id="8200" name="ZoneTexte 9"/>
          <p:cNvSpPr txBox="1">
            <a:spLocks noChangeArrowheads="1"/>
          </p:cNvSpPr>
          <p:nvPr/>
        </p:nvSpPr>
        <p:spPr bwMode="auto">
          <a:xfrm>
            <a:off x="3271838" y="1417638"/>
            <a:ext cx="2743200" cy="646112"/>
          </a:xfrm>
          <a:prstGeom prst="rect">
            <a:avLst/>
          </a:prstGeom>
          <a:noFill/>
          <a:ln w="9525">
            <a:noFill/>
            <a:miter lim="800000"/>
            <a:headEnd/>
            <a:tailEnd/>
          </a:ln>
        </p:spPr>
        <p:txBody>
          <a:bodyPr wrap="none">
            <a:spAutoFit/>
          </a:bodyPr>
          <a:lstStyle/>
          <a:p>
            <a:pPr algn="ctr"/>
            <a:r>
              <a:rPr lang="fr-FR" b="1" dirty="0">
                <a:latin typeface="Calibri" pitchFamily="34" charset="0"/>
              </a:rPr>
              <a:t>3479 tests réalisés en 2014</a:t>
            </a:r>
          </a:p>
          <a:p>
            <a:pPr algn="ctr"/>
            <a:r>
              <a:rPr lang="fr-FR" b="1" dirty="0" smtClean="0">
                <a:latin typeface="Calibri" pitchFamily="34" charset="0"/>
              </a:rPr>
              <a:t>Tests </a:t>
            </a:r>
            <a:r>
              <a:rPr lang="fr-FR" b="1" dirty="0">
                <a:latin typeface="Calibri" pitchFamily="34" charset="0"/>
              </a:rPr>
              <a:t>positifs (2.61 %)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Approche «</a:t>
            </a:r>
            <a:r>
              <a:rPr lang="fr-FR" b="1" dirty="0" err="1" smtClean="0"/>
              <a:t>syndémique</a:t>
            </a:r>
            <a:r>
              <a:rPr lang="fr-FR" b="1" dirty="0" smtClean="0"/>
              <a:t>»</a:t>
            </a:r>
            <a:endParaRPr lang="fr-FR" b="1" dirty="0"/>
          </a:p>
        </p:txBody>
      </p:sp>
      <p:sp>
        <p:nvSpPr>
          <p:cNvPr id="3" name="Espace réservé du contenu 2"/>
          <p:cNvSpPr>
            <a:spLocks noGrp="1"/>
          </p:cNvSpPr>
          <p:nvPr>
            <p:ph idx="1"/>
          </p:nvPr>
        </p:nvSpPr>
        <p:spPr>
          <a:xfrm>
            <a:off x="250825" y="1481138"/>
            <a:ext cx="8579665" cy="5376861"/>
          </a:xfrm>
        </p:spPr>
        <p:txBody>
          <a:bodyPr>
            <a:normAutofit fontScale="47500" lnSpcReduction="20000"/>
          </a:bodyPr>
          <a:lstStyle/>
          <a:p>
            <a:pPr marL="0" indent="0">
              <a:buNone/>
            </a:pPr>
            <a:r>
              <a:rPr lang="fr-FR" sz="4200" dirty="0">
                <a:solidFill>
                  <a:schemeClr val="tx2"/>
                </a:solidFill>
              </a:rPr>
              <a:t>La théorie «</a:t>
            </a:r>
            <a:r>
              <a:rPr lang="fr-FR" sz="4200" dirty="0" err="1">
                <a:solidFill>
                  <a:schemeClr val="tx2"/>
                </a:solidFill>
              </a:rPr>
              <a:t>syndémique</a:t>
            </a:r>
            <a:r>
              <a:rPr lang="fr-FR" sz="4200" dirty="0">
                <a:solidFill>
                  <a:schemeClr val="tx2"/>
                </a:solidFill>
              </a:rPr>
              <a:t>» propose une approche psycho-socio-physiopathologique. </a:t>
            </a:r>
          </a:p>
          <a:p>
            <a:pPr>
              <a:buFont typeface="Wingdings"/>
              <a:buChar char="Ø"/>
            </a:pPr>
            <a:endParaRPr lang="fr-FR" sz="4200" dirty="0" smtClean="0">
              <a:solidFill>
                <a:schemeClr val="tx2"/>
              </a:solidFill>
            </a:endParaRPr>
          </a:p>
          <a:p>
            <a:pPr>
              <a:buFont typeface="Wingdings"/>
              <a:buChar char="Ø"/>
            </a:pPr>
            <a:r>
              <a:rPr lang="fr-FR" sz="4200" dirty="0" smtClean="0">
                <a:solidFill>
                  <a:schemeClr val="tx2"/>
                </a:solidFill>
              </a:rPr>
              <a:t>Pour une politique de prévention efficace du VIH, il est indiqué d’intégrer tous les secteurs de la société dont le social, le culturel, l’économique et l’aménagement du territoire pour avoir une démarche synergique commune.</a:t>
            </a:r>
          </a:p>
          <a:p>
            <a:pPr>
              <a:buFont typeface="Wingdings"/>
              <a:buChar char="Ø"/>
            </a:pPr>
            <a:endParaRPr lang="fr-FR" sz="4200" dirty="0" smtClean="0">
              <a:solidFill>
                <a:schemeClr val="tx2"/>
              </a:solidFill>
            </a:endParaRPr>
          </a:p>
          <a:p>
            <a:pPr>
              <a:buFont typeface="Wingdings"/>
              <a:buChar char="Ø"/>
            </a:pPr>
            <a:r>
              <a:rPr lang="fr-FR" sz="4200" dirty="0" smtClean="0">
                <a:solidFill>
                  <a:schemeClr val="tx2"/>
                </a:solidFill>
              </a:rPr>
              <a:t>Dans notre société plurielle, d’autres partenaires de soins devraient faire partie des équipes de soins : sociologues, anthropologues, assistants sociaux, médiateurs culturels, etc.</a:t>
            </a:r>
          </a:p>
          <a:p>
            <a:pPr>
              <a:buFont typeface="Wingdings"/>
              <a:buChar char="Ø"/>
            </a:pPr>
            <a:endParaRPr lang="fr-FR" sz="4200" dirty="0">
              <a:solidFill>
                <a:schemeClr val="tx2"/>
              </a:solidFill>
            </a:endParaRPr>
          </a:p>
          <a:p>
            <a:pPr>
              <a:buFont typeface="Wingdings"/>
              <a:buChar char="Ø"/>
            </a:pPr>
            <a:r>
              <a:rPr lang="fr-FR" sz="4200" dirty="0" smtClean="0">
                <a:solidFill>
                  <a:schemeClr val="tx2"/>
                </a:solidFill>
              </a:rPr>
              <a:t>Les futurs médecins devraient avoir une formation suffisante dans le domaine des sciences humaines pour mieux gérer la complexité de chaque situation clinique qui ne se limite pas uniquement aux aspects biomédicaux.</a:t>
            </a:r>
          </a:p>
          <a:p>
            <a:pPr>
              <a:buFont typeface="Wingdings"/>
              <a:buChar char="Ø"/>
            </a:pPr>
            <a:endParaRPr lang="fr-FR" sz="4200" dirty="0" smtClean="0">
              <a:solidFill>
                <a:schemeClr val="tx2"/>
              </a:solidFill>
            </a:endParaRPr>
          </a:p>
          <a:p>
            <a:pPr>
              <a:buFont typeface="Wingdings"/>
              <a:buChar char="Ø"/>
            </a:pPr>
            <a:r>
              <a:rPr lang="fr-FR" sz="4200" dirty="0">
                <a:solidFill>
                  <a:schemeClr val="tx2"/>
                </a:solidFill>
              </a:rPr>
              <a:t>Elle invite aussi les responsables politiques à ne pas voir les maladies comme un problème individuel et principalement économique, mais un problème sociopolitique nécessitant des changements importants dans notre vision </a:t>
            </a:r>
            <a:r>
              <a:rPr lang="fr-FR" sz="4200" dirty="0" smtClean="0">
                <a:solidFill>
                  <a:schemeClr val="tx2"/>
                </a:solidFill>
              </a:rPr>
              <a:t>de VIH en particulier et les </a:t>
            </a:r>
            <a:r>
              <a:rPr lang="fr-FR" sz="4200" dirty="0">
                <a:solidFill>
                  <a:schemeClr val="tx2"/>
                </a:solidFill>
              </a:rPr>
              <a:t>maladies </a:t>
            </a:r>
            <a:r>
              <a:rPr lang="fr-FR" sz="4200" dirty="0" smtClean="0">
                <a:solidFill>
                  <a:schemeClr val="tx2"/>
                </a:solidFill>
              </a:rPr>
              <a:t>chroniques en général.</a:t>
            </a:r>
          </a:p>
        </p:txBody>
      </p:sp>
      <p:pic>
        <p:nvPicPr>
          <p:cNvPr id="4" name="Image 3" descr="logoHFprevention-mini.jpg"/>
          <p:cNvPicPr>
            <a:picLocks noChangeAspect="1"/>
          </p:cNvPicPr>
          <p:nvPr/>
        </p:nvPicPr>
        <p:blipFill>
          <a:blip r:embed="rId2"/>
          <a:srcRect/>
          <a:stretch>
            <a:fillRect/>
          </a:stretch>
        </p:blipFill>
        <p:spPr bwMode="auto">
          <a:xfrm>
            <a:off x="250825" y="250825"/>
            <a:ext cx="1206500" cy="1206500"/>
          </a:xfrm>
          <a:prstGeom prst="rect">
            <a:avLst/>
          </a:prstGeom>
          <a:noFill/>
          <a:ln w="9525">
            <a:noFill/>
            <a:miter lim="800000"/>
            <a:headEnd/>
            <a:tailEnd/>
          </a:ln>
        </p:spPr>
      </p:pic>
    </p:spTree>
    <p:extLst>
      <p:ext uri="{BB962C8B-B14F-4D97-AF65-F5344CB8AC3E}">
        <p14:creationId xmlns:p14="http://schemas.microsoft.com/office/powerpoint/2010/main" val="633170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1400" y="1598612"/>
            <a:ext cx="8229600" cy="1143000"/>
          </a:xfrm>
        </p:spPr>
        <p:txBody>
          <a:bodyPr>
            <a:noAutofit/>
          </a:bodyPr>
          <a:lstStyle/>
          <a:p>
            <a:r>
              <a:rPr lang="en-GB" sz="8000" b="1" noProof="0" dirty="0" smtClean="0"/>
              <a:t>MERCI</a:t>
            </a:r>
            <a:endParaRPr lang="en-GB" sz="8000" b="1" noProof="0" dirty="0"/>
          </a:p>
        </p:txBody>
      </p:sp>
      <p:sp>
        <p:nvSpPr>
          <p:cNvPr id="3" name="Espace réservé du contenu 2"/>
          <p:cNvSpPr>
            <a:spLocks noGrp="1"/>
          </p:cNvSpPr>
          <p:nvPr>
            <p:ph idx="1"/>
          </p:nvPr>
        </p:nvSpPr>
        <p:spPr>
          <a:xfrm>
            <a:off x="457200" y="4457700"/>
            <a:ext cx="8229600" cy="1449029"/>
          </a:xfrm>
        </p:spPr>
        <p:txBody>
          <a:bodyPr>
            <a:noAutofit/>
          </a:bodyPr>
          <a:lstStyle/>
          <a:p>
            <a:pPr marL="0" indent="0">
              <a:buNone/>
            </a:pPr>
            <a:r>
              <a:rPr lang="en-US" sz="2000" b="1" dirty="0" err="1"/>
              <a:t>Jérôme</a:t>
            </a:r>
            <a:r>
              <a:rPr lang="en-US" sz="2000" b="1" dirty="0"/>
              <a:t> </a:t>
            </a:r>
            <a:r>
              <a:rPr lang="en-US" sz="2000" b="1" dirty="0" smtClean="0"/>
              <a:t>ANDRÉ</a:t>
            </a:r>
            <a:r>
              <a:rPr lang="en-US" sz="2000" dirty="0" smtClean="0"/>
              <a:t> - </a:t>
            </a:r>
            <a:r>
              <a:rPr lang="en-US" sz="2000" b="1" dirty="0" err="1" smtClean="0"/>
              <a:t>Directeur</a:t>
            </a:r>
            <a:r>
              <a:rPr lang="en-US" sz="2000" b="1" dirty="0" smtClean="0"/>
              <a:t> </a:t>
            </a:r>
            <a:r>
              <a:rPr lang="en-US" sz="2000" b="1" dirty="0"/>
              <a:t>HF </a:t>
            </a:r>
            <a:r>
              <a:rPr lang="en-US" sz="2000" b="1" dirty="0" err="1" smtClean="0"/>
              <a:t>Prévention</a:t>
            </a:r>
            <a:endParaRPr lang="en-US" sz="2000" b="1" dirty="0" smtClean="0"/>
          </a:p>
          <a:p>
            <a:pPr marL="0" indent="0">
              <a:buNone/>
            </a:pPr>
            <a:r>
              <a:rPr lang="en-US" sz="2000" b="1" dirty="0" smtClean="0"/>
              <a:t>Association </a:t>
            </a:r>
            <a:r>
              <a:rPr lang="en-US" sz="2000" b="1" dirty="0" err="1"/>
              <a:t>Nationale</a:t>
            </a:r>
            <a:r>
              <a:rPr lang="en-US" sz="2000" b="1" dirty="0"/>
              <a:t> de </a:t>
            </a:r>
            <a:r>
              <a:rPr lang="en-US" sz="2000" b="1" dirty="0" err="1"/>
              <a:t>Prévention</a:t>
            </a:r>
            <a:r>
              <a:rPr lang="en-US" sz="2000" b="1" dirty="0"/>
              <a:t> </a:t>
            </a:r>
            <a:r>
              <a:rPr lang="en-US" sz="2000" b="1" dirty="0" smtClean="0"/>
              <a:t>Santé</a:t>
            </a:r>
            <a:endParaRPr lang="en-US" sz="2000" dirty="0" smtClean="0"/>
          </a:p>
          <a:p>
            <a:pPr marL="0" indent="0">
              <a:buNone/>
            </a:pPr>
            <a:r>
              <a:rPr lang="en-US" sz="2000" dirty="0" smtClean="0">
                <a:hlinkClick r:id="rId2"/>
              </a:rPr>
              <a:t>directeur@hf-prevention.com</a:t>
            </a:r>
            <a:r>
              <a:rPr lang="en-US" sz="2000" dirty="0" smtClean="0"/>
              <a:t> - </a:t>
            </a:r>
            <a:r>
              <a:rPr lang="en-US" sz="2000" b="1" dirty="0" smtClean="0">
                <a:hlinkClick r:id="rId3"/>
              </a:rPr>
              <a:t>www.HF-Prevention.com</a:t>
            </a:r>
            <a:endParaRPr lang="en-US" sz="2000" dirty="0"/>
          </a:p>
          <a:p>
            <a:pPr marL="0" indent="0">
              <a:buNone/>
            </a:pPr>
            <a:r>
              <a:rPr lang="en-US" sz="2000" b="1" dirty="0"/>
              <a:t>+33 (0)6 63 03 53 </a:t>
            </a:r>
            <a:r>
              <a:rPr lang="en-US" sz="2000" b="1" dirty="0" smtClean="0"/>
              <a:t>34</a:t>
            </a:r>
            <a:r>
              <a:rPr lang="en-US" sz="2000" dirty="0" smtClean="0"/>
              <a:t> - +33 </a:t>
            </a:r>
            <a:r>
              <a:rPr lang="en-US" sz="2000" dirty="0"/>
              <a:t>(0)9 53 84 98 </a:t>
            </a:r>
            <a:r>
              <a:rPr lang="en-US" sz="2000" dirty="0" smtClean="0"/>
              <a:t>33</a:t>
            </a:r>
            <a:endParaRPr lang="en-US" sz="2000" dirty="0"/>
          </a:p>
        </p:txBody>
      </p:sp>
      <p:pic>
        <p:nvPicPr>
          <p:cNvPr id="4" name="Image 3" descr="logoHFprevention-mini.jpg"/>
          <p:cNvPicPr>
            <a:picLocks noChangeAspect="1"/>
          </p:cNvPicPr>
          <p:nvPr/>
        </p:nvPicPr>
        <p:blipFill>
          <a:blip r:embed="rId4"/>
          <a:srcRect/>
          <a:stretch>
            <a:fillRect/>
          </a:stretch>
        </p:blipFill>
        <p:spPr bwMode="auto">
          <a:xfrm>
            <a:off x="365124" y="619124"/>
            <a:ext cx="3140076" cy="3140076"/>
          </a:xfrm>
          <a:prstGeom prst="rect">
            <a:avLst/>
          </a:prstGeom>
          <a:noFill/>
          <a:ln w="9525">
            <a:noFill/>
            <a:miter lim="800000"/>
            <a:headEnd/>
            <a:tailEnd/>
          </a:ln>
        </p:spPr>
      </p:pic>
    </p:spTree>
    <p:extLst>
      <p:ext uri="{BB962C8B-B14F-4D97-AF65-F5344CB8AC3E}">
        <p14:creationId xmlns:p14="http://schemas.microsoft.com/office/powerpoint/2010/main" val="1489502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2275" y="274638"/>
            <a:ext cx="6994525" cy="1143000"/>
          </a:xfrm>
        </p:spPr>
        <p:txBody>
          <a:bodyPr rtlCol="0">
            <a:normAutofit fontScale="90000"/>
          </a:bodyPr>
          <a:lstStyle/>
          <a:p>
            <a:pPr fontAlgn="auto">
              <a:spcAft>
                <a:spcPts val="0"/>
              </a:spcAft>
              <a:defRPr/>
            </a:pPr>
            <a:r>
              <a:rPr lang="fr-FR" b="1" dirty="0" smtClean="0"/>
              <a:t>Des missions de Santé Publique</a:t>
            </a:r>
            <a:br>
              <a:rPr lang="fr-FR" b="1" dirty="0" smtClean="0"/>
            </a:br>
            <a:r>
              <a:rPr lang="fr-FR" sz="3100" b="1" dirty="0" smtClean="0"/>
              <a:t>Les publics invisibles en milieu Spécifique</a:t>
            </a:r>
            <a:endParaRPr lang="fr-FR" b="1" dirty="0"/>
          </a:p>
        </p:txBody>
      </p:sp>
      <p:sp>
        <p:nvSpPr>
          <p:cNvPr id="3075" name="Espace réservé du contenu 2"/>
          <p:cNvSpPr>
            <a:spLocks noGrp="1"/>
          </p:cNvSpPr>
          <p:nvPr>
            <p:ph idx="1"/>
          </p:nvPr>
        </p:nvSpPr>
        <p:spPr>
          <a:xfrm>
            <a:off x="457200" y="1600200"/>
            <a:ext cx="8229600" cy="1684338"/>
          </a:xfrm>
        </p:spPr>
        <p:txBody>
          <a:bodyPr/>
          <a:lstStyle/>
          <a:p>
            <a:r>
              <a:rPr lang="fr-FR" sz="2000" b="1" dirty="0" smtClean="0">
                <a:solidFill>
                  <a:schemeClr val="tx2"/>
                </a:solidFill>
              </a:rPr>
              <a:t>HSH - Hommes ayant des relations Sexuelles avec d'autres Hommes </a:t>
            </a:r>
            <a:r>
              <a:rPr lang="fr-FR" sz="1400" dirty="0" smtClean="0"/>
              <a:t>(80% hétérosexuels – Père de famille marié/vivant avec femme et enfant, homosexuels, bisexuels)</a:t>
            </a:r>
            <a:endParaRPr lang="fr-FR" sz="2000" dirty="0" smtClean="0"/>
          </a:p>
          <a:p>
            <a:r>
              <a:rPr lang="fr-FR" sz="2000" b="1" dirty="0" smtClean="0">
                <a:solidFill>
                  <a:schemeClr val="tx2"/>
                </a:solidFill>
              </a:rPr>
              <a:t>Publics en situation de prostitution assumée </a:t>
            </a:r>
            <a:r>
              <a:rPr lang="fr-FR" sz="2000" b="1" u="sng" dirty="0" smtClean="0">
                <a:solidFill>
                  <a:schemeClr val="tx2"/>
                </a:solidFill>
              </a:rPr>
              <a:t>ou non </a:t>
            </a:r>
            <a:r>
              <a:rPr lang="fr-FR" sz="1400" dirty="0" smtClean="0"/>
              <a:t>(Travailleurs du sexe, mères aux foyers, étudiants, etc.…)</a:t>
            </a:r>
            <a:endParaRPr lang="fr-FR" sz="2000" dirty="0" smtClean="0"/>
          </a:p>
          <a:p>
            <a:r>
              <a:rPr lang="fr-FR" sz="2000" b="1" dirty="0" smtClean="0">
                <a:solidFill>
                  <a:schemeClr val="tx2"/>
                </a:solidFill>
              </a:rPr>
              <a:t>Hétérosexuels Grand Multipartenaires.</a:t>
            </a:r>
          </a:p>
        </p:txBody>
      </p:sp>
      <p:pic>
        <p:nvPicPr>
          <p:cNvPr id="3076" name="Image 3" descr="logoHFprevention-mini.jpg"/>
          <p:cNvPicPr>
            <a:picLocks noChangeAspect="1"/>
          </p:cNvPicPr>
          <p:nvPr/>
        </p:nvPicPr>
        <p:blipFill>
          <a:blip r:embed="rId2"/>
          <a:srcRect/>
          <a:stretch>
            <a:fillRect/>
          </a:stretch>
        </p:blipFill>
        <p:spPr bwMode="auto">
          <a:xfrm>
            <a:off x="250825" y="250825"/>
            <a:ext cx="1206500" cy="1206500"/>
          </a:xfrm>
          <a:prstGeom prst="rect">
            <a:avLst/>
          </a:prstGeom>
          <a:noFill/>
          <a:ln w="9525">
            <a:noFill/>
            <a:miter lim="800000"/>
            <a:headEnd/>
            <a:tailEnd/>
          </a:ln>
        </p:spPr>
      </p:pic>
      <p:sp>
        <p:nvSpPr>
          <p:cNvPr id="5" name="Espace réservé du contenu 2"/>
          <p:cNvSpPr txBox="1">
            <a:spLocks/>
          </p:cNvSpPr>
          <p:nvPr/>
        </p:nvSpPr>
        <p:spPr>
          <a:xfrm>
            <a:off x="457200" y="3284538"/>
            <a:ext cx="8229600" cy="3097212"/>
          </a:xfrm>
          <a:prstGeom prst="rect">
            <a:avLst/>
          </a:prstGeom>
        </p:spPr>
        <p:txBody>
          <a:bodyPr/>
          <a:lstStyle/>
          <a:p>
            <a:pPr marL="342900" indent="-342900" fontAlgn="auto">
              <a:spcBef>
                <a:spcPct val="20000"/>
              </a:spcBef>
              <a:spcAft>
                <a:spcPts val="0"/>
              </a:spcAft>
              <a:buFont typeface="Arial"/>
              <a:buChar char="•"/>
              <a:defRPr/>
            </a:pPr>
            <a:endParaRPr lang="fr-FR" b="1" dirty="0">
              <a:solidFill>
                <a:schemeClr val="tx2"/>
              </a:solidFill>
              <a:latin typeface="+mn-lt"/>
              <a:cs typeface="+mn-cs"/>
            </a:endParaRPr>
          </a:p>
          <a:p>
            <a:pPr marL="342900" indent="-342900" fontAlgn="auto">
              <a:spcBef>
                <a:spcPct val="20000"/>
              </a:spcBef>
              <a:spcAft>
                <a:spcPts val="0"/>
              </a:spcAft>
              <a:buFont typeface="Arial"/>
              <a:buChar char="•"/>
              <a:defRPr/>
            </a:pPr>
            <a:r>
              <a:rPr lang="fr-FR" b="1" dirty="0">
                <a:solidFill>
                  <a:schemeClr val="tx2"/>
                </a:solidFill>
                <a:latin typeface="+mn-lt"/>
                <a:cs typeface="+mn-cs"/>
              </a:rPr>
              <a:t>LRE - Lieux de Rencontre Extérieurs</a:t>
            </a:r>
          </a:p>
          <a:p>
            <a:pPr marL="903288" indent="-342900" fontAlgn="auto">
              <a:spcBef>
                <a:spcPct val="20000"/>
              </a:spcBef>
              <a:spcAft>
                <a:spcPts val="0"/>
              </a:spcAft>
              <a:buFont typeface="Wingdings" pitchFamily="2" charset="2"/>
              <a:buChar char="Ø"/>
              <a:defRPr/>
            </a:pPr>
            <a:r>
              <a:rPr lang="fr-FR" sz="1200" dirty="0">
                <a:latin typeface="+mn-lt"/>
                <a:cs typeface="+mn-cs"/>
              </a:rPr>
              <a:t>Parkings</a:t>
            </a:r>
          </a:p>
          <a:p>
            <a:pPr marL="903288" indent="-342900" fontAlgn="auto">
              <a:spcBef>
                <a:spcPct val="20000"/>
              </a:spcBef>
              <a:spcAft>
                <a:spcPts val="0"/>
              </a:spcAft>
              <a:buFont typeface="Wingdings" pitchFamily="2" charset="2"/>
              <a:buChar char="Ø"/>
              <a:defRPr/>
            </a:pPr>
            <a:r>
              <a:rPr lang="fr-FR" sz="1200" dirty="0">
                <a:latin typeface="+mn-lt"/>
                <a:cs typeface="+mn-cs"/>
              </a:rPr>
              <a:t>Forêts</a:t>
            </a:r>
          </a:p>
          <a:p>
            <a:pPr marL="903288" indent="-342900" fontAlgn="auto">
              <a:spcBef>
                <a:spcPct val="20000"/>
              </a:spcBef>
              <a:spcAft>
                <a:spcPts val="0"/>
              </a:spcAft>
              <a:buFont typeface="Wingdings" pitchFamily="2" charset="2"/>
              <a:buChar char="Ø"/>
              <a:defRPr/>
            </a:pPr>
            <a:r>
              <a:rPr lang="fr-FR" sz="1200" dirty="0">
                <a:latin typeface="+mn-lt"/>
                <a:cs typeface="+mn-cs"/>
              </a:rPr>
              <a:t>Aires d'autoroute</a:t>
            </a:r>
          </a:p>
          <a:p>
            <a:pPr marL="342900" indent="-342900" fontAlgn="auto">
              <a:spcBef>
                <a:spcPct val="20000"/>
              </a:spcBef>
              <a:spcAft>
                <a:spcPts val="0"/>
              </a:spcAft>
              <a:buFont typeface="Arial"/>
              <a:buNone/>
              <a:defRPr/>
            </a:pPr>
            <a:endParaRPr lang="fr-FR" sz="1400" dirty="0">
              <a:latin typeface="+mn-lt"/>
              <a:cs typeface="+mn-cs"/>
            </a:endParaRPr>
          </a:p>
          <a:p>
            <a:pPr marL="342900" indent="-342900" fontAlgn="auto">
              <a:spcBef>
                <a:spcPct val="20000"/>
              </a:spcBef>
              <a:spcAft>
                <a:spcPts val="0"/>
              </a:spcAft>
              <a:buFont typeface="Arial"/>
              <a:buChar char="•"/>
              <a:defRPr/>
            </a:pPr>
            <a:r>
              <a:rPr lang="fr-FR" b="1" dirty="0">
                <a:solidFill>
                  <a:schemeClr val="tx2"/>
                </a:solidFill>
                <a:latin typeface="+mn-lt"/>
                <a:cs typeface="+mn-cs"/>
              </a:rPr>
              <a:t>Milieu ouvert ciblé</a:t>
            </a:r>
          </a:p>
          <a:p>
            <a:pPr marL="903288" indent="-342900" fontAlgn="auto">
              <a:spcBef>
                <a:spcPct val="20000"/>
              </a:spcBef>
              <a:spcAft>
                <a:spcPts val="0"/>
              </a:spcAft>
              <a:buFont typeface="Wingdings" pitchFamily="2" charset="2"/>
              <a:buChar char="Ø"/>
              <a:defRPr/>
            </a:pPr>
            <a:r>
              <a:rPr lang="fr-FR" sz="1200" dirty="0">
                <a:latin typeface="+mn-lt"/>
                <a:cs typeface="+mn-cs"/>
              </a:rPr>
              <a:t>Universités</a:t>
            </a:r>
          </a:p>
          <a:p>
            <a:pPr marL="903288" indent="-342900" fontAlgn="auto">
              <a:spcBef>
                <a:spcPct val="20000"/>
              </a:spcBef>
              <a:spcAft>
                <a:spcPts val="0"/>
              </a:spcAft>
              <a:buFont typeface="Wingdings" pitchFamily="2" charset="2"/>
              <a:buChar char="Ø"/>
              <a:defRPr/>
            </a:pPr>
            <a:r>
              <a:rPr lang="fr-FR" sz="1200" dirty="0">
                <a:latin typeface="+mn-lt"/>
                <a:cs typeface="+mn-cs"/>
              </a:rPr>
              <a:t>Centres Commerciaux</a:t>
            </a:r>
          </a:p>
          <a:p>
            <a:pPr marL="903288" indent="-342900" fontAlgn="auto">
              <a:spcBef>
                <a:spcPct val="20000"/>
              </a:spcBef>
              <a:spcAft>
                <a:spcPts val="0"/>
              </a:spcAft>
              <a:buFont typeface="Wingdings" pitchFamily="2" charset="2"/>
              <a:buChar char="Ø"/>
              <a:defRPr/>
            </a:pPr>
            <a:r>
              <a:rPr lang="fr-FR" sz="1200" dirty="0">
                <a:latin typeface="+mn-lt"/>
                <a:cs typeface="+mn-cs"/>
              </a:rPr>
              <a:t>Cœurs de Cités</a:t>
            </a:r>
          </a:p>
        </p:txBody>
      </p:sp>
      <p:pic>
        <p:nvPicPr>
          <p:cNvPr id="3078" name="Picture 2"/>
          <p:cNvPicPr>
            <a:picLocks noChangeAspect="1" noChangeArrowheads="1"/>
          </p:cNvPicPr>
          <p:nvPr/>
        </p:nvPicPr>
        <p:blipFill>
          <a:blip r:embed="rId3"/>
          <a:srcRect/>
          <a:stretch>
            <a:fillRect/>
          </a:stretch>
        </p:blipFill>
        <p:spPr bwMode="auto">
          <a:xfrm>
            <a:off x="4427538" y="3284538"/>
            <a:ext cx="2151062" cy="1260475"/>
          </a:xfrm>
          <a:prstGeom prst="rect">
            <a:avLst/>
          </a:prstGeom>
          <a:noFill/>
          <a:ln w="9525">
            <a:noFill/>
            <a:miter lim="800000"/>
            <a:headEnd/>
            <a:tailEnd/>
          </a:ln>
        </p:spPr>
      </p:pic>
      <p:pic>
        <p:nvPicPr>
          <p:cNvPr id="3079" name="Image 6" descr="IMG_0107.JPG"/>
          <p:cNvPicPr>
            <a:picLocks noChangeAspect="1"/>
          </p:cNvPicPr>
          <p:nvPr/>
        </p:nvPicPr>
        <p:blipFill>
          <a:blip r:embed="rId4"/>
          <a:srcRect/>
          <a:stretch>
            <a:fillRect/>
          </a:stretch>
        </p:blipFill>
        <p:spPr bwMode="auto">
          <a:xfrm>
            <a:off x="4427538" y="4681538"/>
            <a:ext cx="2151062" cy="1260475"/>
          </a:xfrm>
          <a:prstGeom prst="rect">
            <a:avLst/>
          </a:prstGeom>
          <a:noFill/>
          <a:ln w="9525">
            <a:noFill/>
            <a:miter lim="800000"/>
            <a:headEnd/>
            <a:tailEnd/>
          </a:ln>
        </p:spPr>
      </p:pic>
      <p:pic>
        <p:nvPicPr>
          <p:cNvPr id="3080" name="Image 7" descr="IMG_0164.JPG"/>
          <p:cNvPicPr>
            <a:picLocks noChangeAspect="1"/>
          </p:cNvPicPr>
          <p:nvPr/>
        </p:nvPicPr>
        <p:blipFill>
          <a:blip r:embed="rId5"/>
          <a:srcRect/>
          <a:stretch>
            <a:fillRect/>
          </a:stretch>
        </p:blipFill>
        <p:spPr bwMode="auto">
          <a:xfrm>
            <a:off x="6702425" y="3284538"/>
            <a:ext cx="1901825" cy="1268412"/>
          </a:xfrm>
          <a:prstGeom prst="rect">
            <a:avLst/>
          </a:prstGeom>
          <a:noFill/>
          <a:ln w="9525">
            <a:noFill/>
            <a:miter lim="800000"/>
            <a:headEnd/>
            <a:tailEnd/>
          </a:ln>
        </p:spPr>
      </p:pic>
      <p:pic>
        <p:nvPicPr>
          <p:cNvPr id="3081" name="Image 8" descr="IMG_0060.JPG"/>
          <p:cNvPicPr>
            <a:picLocks noChangeAspect="1"/>
          </p:cNvPicPr>
          <p:nvPr/>
        </p:nvPicPr>
        <p:blipFill>
          <a:blip r:embed="rId6"/>
          <a:srcRect/>
          <a:stretch>
            <a:fillRect/>
          </a:stretch>
        </p:blipFill>
        <p:spPr bwMode="auto">
          <a:xfrm>
            <a:off x="6702425" y="4673600"/>
            <a:ext cx="1901825" cy="1268413"/>
          </a:xfrm>
          <a:prstGeom prst="rect">
            <a:avLst/>
          </a:prstGeom>
          <a:noFill/>
          <a:ln w="9525">
            <a:noFill/>
            <a:miter lim="800000"/>
            <a:headEnd/>
            <a:tailEnd/>
          </a:ln>
        </p:spPr>
      </p:pic>
      <p:pic>
        <p:nvPicPr>
          <p:cNvPr id="3082" name="Espace réservé du contenu 3" descr="Logo 1 Minute.jpg"/>
          <p:cNvPicPr>
            <a:picLocks noChangeAspect="1"/>
          </p:cNvPicPr>
          <p:nvPr/>
        </p:nvPicPr>
        <p:blipFill>
          <a:blip r:embed="rId7"/>
          <a:srcRect/>
          <a:stretch>
            <a:fillRect/>
          </a:stretch>
        </p:blipFill>
        <p:spPr bwMode="auto">
          <a:xfrm>
            <a:off x="2987675" y="4843463"/>
            <a:ext cx="1042988" cy="385762"/>
          </a:xfrm>
          <a:prstGeom prst="rect">
            <a:avLst/>
          </a:prstGeom>
          <a:noFill/>
          <a:ln w="9525">
            <a:noFill/>
            <a:miter lim="800000"/>
            <a:headEnd/>
            <a:tailEnd/>
          </a:ln>
        </p:spPr>
      </p:pic>
      <p:pic>
        <p:nvPicPr>
          <p:cNvPr id="11" name="il_fi" descr="http://www.google.fr/url?source=imglanding&amp;ct=img&amp;q=http://www.touslesifsi.info/images/ars.png&amp;sa=X&amp;ei=UjhPVY3LDqOjyAOZy4DAAw&amp;ved=0CAkQ8wc&amp;usg=AFQjCNHXYUR56XvaFvlj5slfPEzvtLVrXA"/>
          <p:cNvPicPr/>
          <p:nvPr/>
        </p:nvPicPr>
        <p:blipFill>
          <a:blip r:embed="rId8"/>
          <a:srcRect/>
          <a:stretch>
            <a:fillRect/>
          </a:stretch>
        </p:blipFill>
        <p:spPr bwMode="auto">
          <a:xfrm>
            <a:off x="3588028" y="4211058"/>
            <a:ext cx="551924" cy="341892"/>
          </a:xfrm>
          <a:prstGeom prst="rect">
            <a:avLst/>
          </a:prstGeom>
          <a:noFill/>
          <a:ln w="9525">
            <a:noFill/>
            <a:miter lim="800000"/>
            <a:headEnd/>
            <a:tailEnd/>
          </a:ln>
        </p:spPr>
      </p:pic>
      <p:sp>
        <p:nvSpPr>
          <p:cNvPr id="12" name="ZoneTexte 11"/>
          <p:cNvSpPr txBox="1"/>
          <p:nvPr/>
        </p:nvSpPr>
        <p:spPr>
          <a:xfrm>
            <a:off x="2775662" y="3949448"/>
            <a:ext cx="1406154" cy="261610"/>
          </a:xfrm>
          <a:prstGeom prst="rect">
            <a:avLst/>
          </a:prstGeom>
          <a:noFill/>
        </p:spPr>
        <p:txBody>
          <a:bodyPr wrap="none" rtlCol="0">
            <a:spAutoFit/>
          </a:bodyPr>
          <a:lstStyle/>
          <a:p>
            <a:r>
              <a:rPr lang="fr-FR" sz="1100" dirty="0" smtClean="0"/>
              <a:t>Actions financées par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0" y="274638"/>
            <a:ext cx="6995120" cy="1143000"/>
          </a:xfrm>
        </p:spPr>
        <p:txBody>
          <a:bodyPr/>
          <a:lstStyle/>
          <a:p>
            <a:r>
              <a:rPr lang="fr-FR" dirty="0" smtClean="0"/>
              <a:t>Notre méthode : l’</a:t>
            </a:r>
            <a:r>
              <a:rPr lang="fr-FR" dirty="0" err="1" smtClean="0"/>
              <a:t>Outreach</a:t>
            </a:r>
            <a:endParaRPr lang="fr-FR" dirty="0"/>
          </a:p>
        </p:txBody>
      </p:sp>
      <p:pic>
        <p:nvPicPr>
          <p:cNvPr id="4" name="Image 3" descr="logoHFprevention-mini.jpg"/>
          <p:cNvPicPr>
            <a:picLocks noChangeAspect="1"/>
          </p:cNvPicPr>
          <p:nvPr/>
        </p:nvPicPr>
        <p:blipFill>
          <a:blip r:embed="rId2"/>
          <a:stretch>
            <a:fillRect/>
          </a:stretch>
        </p:blipFill>
        <p:spPr>
          <a:xfrm>
            <a:off x="251520" y="251520"/>
            <a:ext cx="1205036" cy="1205036"/>
          </a:xfrm>
          <a:prstGeom prst="rect">
            <a:avLst/>
          </a:prstGeom>
        </p:spPr>
      </p:pic>
      <p:pic>
        <p:nvPicPr>
          <p:cNvPr id="1026" name="Picture 2"/>
          <p:cNvPicPr>
            <a:picLocks noChangeAspect="1" noChangeArrowheads="1"/>
          </p:cNvPicPr>
          <p:nvPr/>
        </p:nvPicPr>
        <p:blipFill>
          <a:blip r:embed="rId3"/>
          <a:srcRect/>
          <a:stretch>
            <a:fillRect/>
          </a:stretch>
        </p:blipFill>
        <p:spPr bwMode="auto">
          <a:xfrm>
            <a:off x="883933" y="2338185"/>
            <a:ext cx="3256019" cy="1908043"/>
          </a:xfrm>
          <a:prstGeom prst="rect">
            <a:avLst/>
          </a:prstGeom>
          <a:noFill/>
          <a:ln w="9525">
            <a:noFill/>
            <a:miter lim="800000"/>
            <a:headEnd/>
            <a:tailEnd/>
          </a:ln>
        </p:spPr>
      </p:pic>
      <p:sp>
        <p:nvSpPr>
          <p:cNvPr id="6" name="ZoneTexte 5"/>
          <p:cNvSpPr txBox="1"/>
          <p:nvPr/>
        </p:nvSpPr>
        <p:spPr>
          <a:xfrm>
            <a:off x="1456556" y="1196752"/>
            <a:ext cx="7532546" cy="461665"/>
          </a:xfrm>
          <a:prstGeom prst="rect">
            <a:avLst/>
          </a:prstGeom>
          <a:noFill/>
        </p:spPr>
        <p:txBody>
          <a:bodyPr wrap="square" rtlCol="0">
            <a:spAutoFit/>
          </a:bodyPr>
          <a:lstStyle/>
          <a:p>
            <a:pPr algn="ctr"/>
            <a:r>
              <a:rPr lang="fr-FR" sz="2400" b="1" dirty="0" smtClean="0">
                <a:solidFill>
                  <a:schemeClr val="tx2"/>
                </a:solidFill>
              </a:rPr>
              <a:t>Des approches adaptées aux publics et aux lieux</a:t>
            </a:r>
            <a:endParaRPr lang="fr-FR" sz="2400" dirty="0">
              <a:solidFill>
                <a:schemeClr val="tx2"/>
              </a:solidFill>
            </a:endParaRPr>
          </a:p>
        </p:txBody>
      </p:sp>
      <p:pic>
        <p:nvPicPr>
          <p:cNvPr id="8" name="Image 7" descr="IMG_0164.JPG"/>
          <p:cNvPicPr>
            <a:picLocks noChangeAspect="1"/>
          </p:cNvPicPr>
          <p:nvPr/>
        </p:nvPicPr>
        <p:blipFill>
          <a:blip r:embed="rId4"/>
          <a:stretch>
            <a:fillRect/>
          </a:stretch>
        </p:blipFill>
        <p:spPr>
          <a:xfrm>
            <a:off x="899592" y="4435709"/>
            <a:ext cx="3256018" cy="2170678"/>
          </a:xfrm>
          <a:prstGeom prst="rect">
            <a:avLst/>
          </a:prstGeom>
        </p:spPr>
      </p:pic>
      <p:pic>
        <p:nvPicPr>
          <p:cNvPr id="10" name="Image 9" descr="IMG_0107.JPG"/>
          <p:cNvPicPr>
            <a:picLocks noChangeAspect="1"/>
          </p:cNvPicPr>
          <p:nvPr/>
        </p:nvPicPr>
        <p:blipFill>
          <a:blip r:embed="rId5"/>
          <a:stretch>
            <a:fillRect/>
          </a:stretch>
        </p:blipFill>
        <p:spPr>
          <a:xfrm>
            <a:off x="4735960" y="2338185"/>
            <a:ext cx="3256017" cy="1908043"/>
          </a:xfrm>
          <a:prstGeom prst="rect">
            <a:avLst/>
          </a:prstGeom>
        </p:spPr>
      </p:pic>
      <p:pic>
        <p:nvPicPr>
          <p:cNvPr id="12" name="Image 11" descr="IMG_0060.JPG"/>
          <p:cNvPicPr>
            <a:picLocks noChangeAspect="1"/>
          </p:cNvPicPr>
          <p:nvPr/>
        </p:nvPicPr>
        <p:blipFill>
          <a:blip r:embed="rId6"/>
          <a:stretch>
            <a:fillRect/>
          </a:stretch>
        </p:blipFill>
        <p:spPr>
          <a:xfrm>
            <a:off x="4735960" y="4435709"/>
            <a:ext cx="3256017" cy="2170678"/>
          </a:xfrm>
          <a:prstGeom prst="rect">
            <a:avLst/>
          </a:prstGeom>
        </p:spPr>
      </p:pic>
      <p:sp>
        <p:nvSpPr>
          <p:cNvPr id="9" name="ZoneTexte 8"/>
          <p:cNvSpPr txBox="1"/>
          <p:nvPr/>
        </p:nvSpPr>
        <p:spPr>
          <a:xfrm>
            <a:off x="899592" y="1894857"/>
            <a:ext cx="3240360" cy="369332"/>
          </a:xfrm>
          <a:prstGeom prst="rect">
            <a:avLst/>
          </a:prstGeom>
          <a:noFill/>
        </p:spPr>
        <p:txBody>
          <a:bodyPr wrap="square" rtlCol="0">
            <a:spAutoFit/>
          </a:bodyPr>
          <a:lstStyle/>
          <a:p>
            <a:pPr algn="ctr"/>
            <a:r>
              <a:rPr lang="fr-FR" b="1" dirty="0" smtClean="0"/>
              <a:t>Lieux de Rencontre Extérieurs</a:t>
            </a:r>
            <a:endParaRPr lang="fr-FR" b="1" dirty="0"/>
          </a:p>
        </p:txBody>
      </p:sp>
      <p:sp>
        <p:nvSpPr>
          <p:cNvPr id="11" name="ZoneTexte 10"/>
          <p:cNvSpPr txBox="1"/>
          <p:nvPr/>
        </p:nvSpPr>
        <p:spPr>
          <a:xfrm>
            <a:off x="4735960" y="1894857"/>
            <a:ext cx="3240360" cy="369332"/>
          </a:xfrm>
          <a:prstGeom prst="rect">
            <a:avLst/>
          </a:prstGeom>
          <a:noFill/>
        </p:spPr>
        <p:txBody>
          <a:bodyPr wrap="square" rtlCol="0">
            <a:spAutoFit/>
          </a:bodyPr>
          <a:lstStyle/>
          <a:p>
            <a:pPr algn="ctr"/>
            <a:r>
              <a:rPr lang="fr-FR" b="1" dirty="0" smtClean="0"/>
              <a:t>Milieux Ouvert Ciblés</a:t>
            </a:r>
            <a:endParaRPr lang="fr-FR"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0" y="274638"/>
            <a:ext cx="6995120" cy="1143000"/>
          </a:xfrm>
        </p:spPr>
        <p:txBody>
          <a:bodyPr>
            <a:normAutofit fontScale="90000"/>
          </a:bodyPr>
          <a:lstStyle/>
          <a:p>
            <a:r>
              <a:rPr lang="fr-FR" sz="3600" b="1" dirty="0" smtClean="0"/>
              <a:t>Des facteurs de risque spécifiques suivant les publics et les lieux</a:t>
            </a:r>
            <a:endParaRPr lang="fr-FR" sz="3600" dirty="0"/>
          </a:p>
        </p:txBody>
      </p:sp>
      <p:sp>
        <p:nvSpPr>
          <p:cNvPr id="3" name="Espace réservé du contenu 2"/>
          <p:cNvSpPr>
            <a:spLocks noGrp="1"/>
          </p:cNvSpPr>
          <p:nvPr>
            <p:ph idx="1"/>
          </p:nvPr>
        </p:nvSpPr>
        <p:spPr/>
        <p:txBody>
          <a:bodyPr>
            <a:normAutofit fontScale="92500" lnSpcReduction="20000"/>
          </a:bodyPr>
          <a:lstStyle/>
          <a:p>
            <a:pPr>
              <a:buNone/>
            </a:pPr>
            <a:r>
              <a:rPr lang="fr-FR" b="1" dirty="0" smtClean="0">
                <a:solidFill>
                  <a:schemeClr val="tx2"/>
                </a:solidFill>
              </a:rPr>
              <a:t>L’exemple des HSH non identitaires</a:t>
            </a:r>
          </a:p>
          <a:p>
            <a:pPr>
              <a:buNone/>
            </a:pPr>
            <a:endParaRPr lang="fr-FR" b="1" dirty="0" smtClean="0">
              <a:solidFill>
                <a:schemeClr val="tx2"/>
              </a:solidFill>
            </a:endParaRPr>
          </a:p>
          <a:p>
            <a:pPr>
              <a:buFont typeface="Wingdings" pitchFamily="2" charset="2"/>
              <a:buChar char="§"/>
            </a:pPr>
            <a:r>
              <a:rPr lang="fr-FR" sz="2400" dirty="0" smtClean="0"/>
              <a:t>Absence d’identification aux campagnes de prévention hétéro, HSH, Gay</a:t>
            </a:r>
          </a:p>
          <a:p>
            <a:pPr>
              <a:buFont typeface="Wingdings" pitchFamily="2" charset="2"/>
              <a:buChar char="§"/>
            </a:pPr>
            <a:r>
              <a:rPr lang="fr-FR" sz="2400" dirty="0" smtClean="0"/>
              <a:t>Déni, angoisses, culpabilité, vécu et sexualité dans l’instant</a:t>
            </a:r>
          </a:p>
          <a:p>
            <a:pPr>
              <a:buFont typeface="Wingdings" pitchFamily="2" charset="2"/>
              <a:buChar char="§"/>
            </a:pPr>
            <a:r>
              <a:rPr lang="fr-FR" sz="2400" dirty="0" smtClean="0"/>
              <a:t>protections imaginaires associées à la connaissance de l’environnement par une fréquentation régulière </a:t>
            </a:r>
            <a:r>
              <a:rPr lang="fr-FR" sz="2000" i="1" dirty="0" smtClean="0"/>
              <a:t>(« ici les mecs sont clean »)</a:t>
            </a:r>
          </a:p>
          <a:p>
            <a:pPr>
              <a:buFont typeface="Wingdings" pitchFamily="2" charset="2"/>
              <a:buChar char="§"/>
            </a:pPr>
            <a:r>
              <a:rPr lang="fr-FR" sz="2400" dirty="0" smtClean="0"/>
              <a:t>Sentiment d’invulnérabilité vis-à-vis des prises de risques</a:t>
            </a:r>
          </a:p>
          <a:p>
            <a:pPr>
              <a:buFont typeface="Wingdings" pitchFamily="2" charset="2"/>
              <a:buChar char="§"/>
            </a:pPr>
            <a:r>
              <a:rPr lang="fr-FR" sz="2400" dirty="0" smtClean="0"/>
              <a:t>Circulation d’informations de prévention erronées</a:t>
            </a:r>
          </a:p>
          <a:p>
            <a:pPr>
              <a:buFont typeface="Wingdings" pitchFamily="2" charset="2"/>
              <a:buChar char="§"/>
            </a:pPr>
            <a:r>
              <a:rPr lang="fr-FR" sz="2400" dirty="0" smtClean="0"/>
              <a:t>Impact de la présence des forces de l’ordre et autres agents sur l’environnement des relations sexuelles, notamment la durée des rapports. </a:t>
            </a:r>
            <a:r>
              <a:rPr lang="fr-FR" sz="1900" i="1" dirty="0" smtClean="0"/>
              <a:t>(18min en moyenne ramener à 6-7min (présence de force de l’ordre)</a:t>
            </a:r>
            <a:endParaRPr lang="fr-FR" sz="2400" i="1" dirty="0" smtClean="0"/>
          </a:p>
          <a:p>
            <a:pPr>
              <a:buFont typeface="Wingdings" pitchFamily="2" charset="2"/>
              <a:buChar char="§"/>
            </a:pPr>
            <a:endParaRPr lang="fr-FR" sz="2200" dirty="0" smtClean="0"/>
          </a:p>
          <a:p>
            <a:endParaRPr lang="fr-FR" dirty="0"/>
          </a:p>
        </p:txBody>
      </p:sp>
      <p:pic>
        <p:nvPicPr>
          <p:cNvPr id="4" name="Image 3" descr="logoHFprevention-mini.jpg"/>
          <p:cNvPicPr>
            <a:picLocks noChangeAspect="1"/>
          </p:cNvPicPr>
          <p:nvPr/>
        </p:nvPicPr>
        <p:blipFill>
          <a:blip r:embed="rId2"/>
          <a:stretch>
            <a:fillRect/>
          </a:stretch>
        </p:blipFill>
        <p:spPr>
          <a:xfrm>
            <a:off x="251520" y="251520"/>
            <a:ext cx="1205036" cy="120503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1692275" y="274638"/>
            <a:ext cx="6994525" cy="1143000"/>
          </a:xfrm>
        </p:spPr>
        <p:txBody>
          <a:bodyPr/>
          <a:lstStyle/>
          <a:p>
            <a:r>
              <a:rPr lang="fr-FR" sz="3200" b="1" dirty="0" smtClean="0"/>
              <a:t>Le dépistage TROD VIH / VHC / Syphilis</a:t>
            </a:r>
            <a:r>
              <a:rPr lang="fr-FR" sz="3600" b="1" dirty="0" smtClean="0"/>
              <a:t/>
            </a:r>
            <a:br>
              <a:rPr lang="fr-FR" sz="3600" b="1" dirty="0" smtClean="0"/>
            </a:br>
            <a:r>
              <a:rPr lang="fr-FR" sz="3600" b="1" dirty="0" smtClean="0"/>
              <a:t>outil de la promotion de la santé</a:t>
            </a:r>
          </a:p>
        </p:txBody>
      </p:sp>
      <p:sp>
        <p:nvSpPr>
          <p:cNvPr id="6147" name="Espace réservé du contenu 2"/>
          <p:cNvSpPr>
            <a:spLocks noGrp="1"/>
          </p:cNvSpPr>
          <p:nvPr>
            <p:ph idx="1"/>
          </p:nvPr>
        </p:nvSpPr>
        <p:spPr>
          <a:xfrm>
            <a:off x="457200" y="2133600"/>
            <a:ext cx="8229600" cy="3992563"/>
          </a:xfrm>
        </p:spPr>
        <p:txBody>
          <a:bodyPr/>
          <a:lstStyle/>
          <a:p>
            <a:r>
              <a:rPr lang="fr-FR" sz="2400" b="1" dirty="0" smtClean="0">
                <a:solidFill>
                  <a:schemeClr val="tx2"/>
                </a:solidFill>
              </a:rPr>
              <a:t>Une offre complémentaire incluse </a:t>
            </a:r>
            <a:r>
              <a:rPr lang="fr-FR" sz="2400" dirty="0" smtClean="0">
                <a:solidFill>
                  <a:schemeClr val="tx2"/>
                </a:solidFill>
              </a:rPr>
              <a:t>dans nos actions régulières de prévention sur les LRE</a:t>
            </a:r>
          </a:p>
          <a:p>
            <a:r>
              <a:rPr lang="fr-FR" sz="2400" dirty="0" smtClean="0">
                <a:solidFill>
                  <a:schemeClr val="tx2"/>
                </a:solidFill>
              </a:rPr>
              <a:t>Un impact positif sur la </a:t>
            </a:r>
            <a:r>
              <a:rPr lang="fr-FR" sz="2400" b="1" dirty="0" smtClean="0">
                <a:solidFill>
                  <a:schemeClr val="tx2"/>
                </a:solidFill>
              </a:rPr>
              <a:t>qualité des échanges </a:t>
            </a:r>
            <a:r>
              <a:rPr lang="fr-FR" sz="2400" dirty="0" smtClean="0">
                <a:solidFill>
                  <a:schemeClr val="tx2"/>
                </a:solidFill>
              </a:rPr>
              <a:t>en prévention</a:t>
            </a:r>
          </a:p>
          <a:p>
            <a:r>
              <a:rPr lang="fr-FR" sz="2400" b="1" dirty="0" smtClean="0">
                <a:solidFill>
                  <a:schemeClr val="tx2"/>
                </a:solidFill>
              </a:rPr>
              <a:t>En milieu ouvert ciblé : l’offre ponctuelle de dépistage</a:t>
            </a:r>
            <a:r>
              <a:rPr lang="fr-FR" sz="2400" dirty="0" smtClean="0">
                <a:solidFill>
                  <a:schemeClr val="tx2"/>
                </a:solidFill>
              </a:rPr>
              <a:t> conduit à la prévention ciblée</a:t>
            </a:r>
          </a:p>
          <a:p>
            <a:r>
              <a:rPr lang="fr-FR" sz="2400" dirty="0" smtClean="0">
                <a:solidFill>
                  <a:schemeClr val="tx2"/>
                </a:solidFill>
              </a:rPr>
              <a:t>Modélisations de l’organisation et de l’approche de TROD VHC – Mise en place 2ème trimestre 2016.</a:t>
            </a:r>
          </a:p>
        </p:txBody>
      </p:sp>
      <p:pic>
        <p:nvPicPr>
          <p:cNvPr id="6148" name="Image 3" descr="logoHFprevention-mini.jpg"/>
          <p:cNvPicPr>
            <a:picLocks noChangeAspect="1"/>
          </p:cNvPicPr>
          <p:nvPr/>
        </p:nvPicPr>
        <p:blipFill>
          <a:blip r:embed="rId2"/>
          <a:srcRect/>
          <a:stretch>
            <a:fillRect/>
          </a:stretch>
        </p:blipFill>
        <p:spPr bwMode="auto">
          <a:xfrm>
            <a:off x="250825" y="250825"/>
            <a:ext cx="1206500" cy="1206500"/>
          </a:xfrm>
          <a:prstGeom prst="rect">
            <a:avLst/>
          </a:prstGeom>
          <a:noFill/>
          <a:ln w="9525">
            <a:noFill/>
            <a:miter lim="800000"/>
            <a:headEnd/>
            <a:tailEnd/>
          </a:ln>
        </p:spPr>
      </p:pic>
      <p:pic>
        <p:nvPicPr>
          <p:cNvPr id="5" name="Image 4"/>
          <p:cNvPicPr/>
          <p:nvPr/>
        </p:nvPicPr>
        <p:blipFill>
          <a:blip r:embed="rId3"/>
          <a:srcRect/>
          <a:stretch>
            <a:fillRect/>
          </a:stretch>
        </p:blipFill>
        <p:spPr bwMode="auto">
          <a:xfrm>
            <a:off x="7275447" y="5373216"/>
            <a:ext cx="968961" cy="1042108"/>
          </a:xfrm>
          <a:prstGeom prst="rect">
            <a:avLst/>
          </a:prstGeom>
          <a:noFill/>
          <a:ln w="9525">
            <a:noFill/>
            <a:miter lim="800000"/>
            <a:headEnd/>
            <a:tailEnd/>
          </a:ln>
        </p:spPr>
      </p:pic>
      <p:sp>
        <p:nvSpPr>
          <p:cNvPr id="6" name="ZoneTexte 5"/>
          <p:cNvSpPr txBox="1"/>
          <p:nvPr/>
        </p:nvSpPr>
        <p:spPr>
          <a:xfrm>
            <a:off x="7003101" y="4870901"/>
            <a:ext cx="1496051" cy="523220"/>
          </a:xfrm>
          <a:prstGeom prst="rect">
            <a:avLst/>
          </a:prstGeom>
          <a:noFill/>
        </p:spPr>
        <p:txBody>
          <a:bodyPr wrap="none" rtlCol="0">
            <a:spAutoFit/>
          </a:bodyPr>
          <a:lstStyle/>
          <a:p>
            <a:pPr algn="ctr"/>
            <a:r>
              <a:rPr lang="fr-FR" sz="1400" dirty="0" smtClean="0"/>
              <a:t>Modélisation</a:t>
            </a:r>
          </a:p>
          <a:p>
            <a:pPr algn="ctr"/>
            <a:r>
              <a:rPr lang="fr-FR" sz="1400" dirty="0" smtClean="0"/>
              <a:t>avec le soutien de</a:t>
            </a:r>
            <a:endParaRPr lang="fr-FR"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2275" y="274638"/>
            <a:ext cx="6994525" cy="1143000"/>
          </a:xfrm>
        </p:spPr>
        <p:txBody>
          <a:bodyPr rtlCol="0">
            <a:normAutofit fontScale="90000"/>
          </a:bodyPr>
          <a:lstStyle/>
          <a:p>
            <a:pPr fontAlgn="auto">
              <a:spcAft>
                <a:spcPts val="0"/>
              </a:spcAft>
              <a:defRPr/>
            </a:pPr>
            <a:r>
              <a:rPr lang="fr-FR" b="1" dirty="0" smtClean="0"/>
              <a:t>Approches spécifiques de prévention des </a:t>
            </a:r>
            <a:r>
              <a:rPr lang="fr-FR" b="1" dirty="0" err="1" smtClean="0"/>
              <a:t>Co-infections</a:t>
            </a:r>
            <a:endParaRPr lang="fr-FR" b="1" dirty="0"/>
          </a:p>
        </p:txBody>
      </p:sp>
      <p:sp>
        <p:nvSpPr>
          <p:cNvPr id="3" name="Espace réservé du contenu 2"/>
          <p:cNvSpPr>
            <a:spLocks noGrp="1"/>
          </p:cNvSpPr>
          <p:nvPr>
            <p:ph idx="1"/>
          </p:nvPr>
        </p:nvSpPr>
        <p:spPr>
          <a:xfrm>
            <a:off x="457200" y="1600200"/>
            <a:ext cx="8229600" cy="4924425"/>
          </a:xfrm>
        </p:spPr>
        <p:txBody>
          <a:bodyPr rtlCol="0">
            <a:normAutofit/>
          </a:bodyPr>
          <a:lstStyle/>
          <a:p>
            <a:pPr fontAlgn="auto">
              <a:spcAft>
                <a:spcPts val="0"/>
              </a:spcAft>
              <a:buFont typeface="Arial"/>
              <a:buChar char="•"/>
              <a:defRPr/>
            </a:pPr>
            <a:r>
              <a:rPr lang="fr-FR" b="1" dirty="0" smtClean="0">
                <a:solidFill>
                  <a:schemeClr val="tx2"/>
                </a:solidFill>
              </a:rPr>
              <a:t>Rapprocher les publics des </a:t>
            </a:r>
            <a:r>
              <a:rPr lang="fr-FR" b="1" dirty="0" err="1" smtClean="0">
                <a:solidFill>
                  <a:schemeClr val="tx2"/>
                </a:solidFill>
              </a:rPr>
              <a:t>Cegidd</a:t>
            </a:r>
            <a:endParaRPr lang="fr-FR" b="1" dirty="0" smtClean="0">
              <a:solidFill>
                <a:schemeClr val="tx2"/>
              </a:solidFill>
            </a:endParaRPr>
          </a:p>
          <a:p>
            <a:pPr indent="22225" fontAlgn="auto">
              <a:spcAft>
                <a:spcPts val="0"/>
              </a:spcAft>
              <a:buFont typeface="Arial"/>
              <a:buNone/>
              <a:defRPr/>
            </a:pPr>
            <a:r>
              <a:rPr lang="fr-FR" sz="2000" dirty="0" smtClean="0"/>
              <a:t>Les personnels soignants nous accompagnent régulièrement sur les LRE pour offrir des dépistages des autres IST : les usagers se sentent considérés et leurs réalités mieux connues. Les personnels soignants améliorent, en retour, l’accueil de ces publics en </a:t>
            </a:r>
            <a:r>
              <a:rPr lang="fr-FR" sz="2000" dirty="0" err="1" smtClean="0"/>
              <a:t>Cegidd</a:t>
            </a:r>
            <a:r>
              <a:rPr lang="fr-FR" sz="2000" dirty="0" smtClean="0"/>
              <a:t>.  </a:t>
            </a:r>
          </a:p>
          <a:p>
            <a:pPr fontAlgn="auto">
              <a:spcAft>
                <a:spcPts val="0"/>
              </a:spcAft>
              <a:buFont typeface="Arial"/>
              <a:buChar char="•"/>
              <a:defRPr/>
            </a:pPr>
            <a:r>
              <a:rPr lang="fr-FR" b="1" dirty="0" smtClean="0">
                <a:solidFill>
                  <a:schemeClr val="tx2"/>
                </a:solidFill>
              </a:rPr>
              <a:t>Expérimentations </a:t>
            </a:r>
            <a:r>
              <a:rPr lang="fr-FR" sz="2400" b="1" dirty="0" smtClean="0">
                <a:solidFill>
                  <a:schemeClr val="tx2"/>
                </a:solidFill>
              </a:rPr>
              <a:t>en Lieux de Rencontre Extérieur</a:t>
            </a:r>
            <a:endParaRPr lang="fr-FR" b="1" dirty="0" smtClean="0">
              <a:solidFill>
                <a:schemeClr val="tx2"/>
              </a:solidFill>
            </a:endParaRPr>
          </a:p>
          <a:p>
            <a:pPr indent="22225" fontAlgn="auto">
              <a:spcAft>
                <a:spcPts val="0"/>
              </a:spcAft>
              <a:buFont typeface="Arial"/>
              <a:buNone/>
              <a:defRPr/>
            </a:pPr>
            <a:r>
              <a:rPr lang="fr-FR" sz="2000" dirty="0" smtClean="0"/>
              <a:t>Grâce au partenariat avec </a:t>
            </a:r>
            <a:r>
              <a:rPr lang="fr-FR" sz="2000" b="1" dirty="0" err="1" smtClean="0"/>
              <a:t>Cegidd</a:t>
            </a:r>
            <a:r>
              <a:rPr lang="fr-FR" sz="2000" b="1" dirty="0" smtClean="0"/>
              <a:t> de Meulan-les-</a:t>
            </a:r>
            <a:r>
              <a:rPr lang="fr-FR" sz="2000" b="1" dirty="0" err="1" smtClean="0"/>
              <a:t>Mureaux</a:t>
            </a:r>
            <a:r>
              <a:rPr lang="fr-FR" sz="2000" b="1" dirty="0" smtClean="0"/>
              <a:t>, </a:t>
            </a:r>
            <a:r>
              <a:rPr lang="fr-FR" sz="2000" dirty="0" smtClean="0"/>
              <a:t>nous menons </a:t>
            </a:r>
            <a:r>
              <a:rPr lang="fr-FR" sz="2000" b="1" dirty="0" smtClean="0"/>
              <a:t>depuis 2013 en Forêt dans l’Ouest Francilien:</a:t>
            </a:r>
          </a:p>
          <a:p>
            <a:pPr indent="22225" fontAlgn="auto">
              <a:spcAft>
                <a:spcPts val="0"/>
              </a:spcAft>
              <a:buFont typeface="Arial"/>
              <a:buNone/>
              <a:defRPr/>
            </a:pPr>
            <a:r>
              <a:rPr lang="fr-FR" sz="2000" dirty="0" smtClean="0"/>
              <a:t>- Dépistage des IST</a:t>
            </a:r>
          </a:p>
          <a:p>
            <a:pPr indent="22225" fontAlgn="auto">
              <a:spcAft>
                <a:spcPts val="0"/>
              </a:spcAft>
              <a:buFont typeface="Arial"/>
              <a:buNone/>
              <a:defRPr/>
            </a:pPr>
            <a:r>
              <a:rPr lang="fr-FR" sz="2000" dirty="0" smtClean="0"/>
              <a:t>- Vaccination global et notamment VHB</a:t>
            </a:r>
          </a:p>
          <a:p>
            <a:pPr fontAlgn="auto">
              <a:spcAft>
                <a:spcPts val="0"/>
              </a:spcAft>
              <a:buFont typeface="Arial"/>
              <a:buChar char="•"/>
              <a:defRPr/>
            </a:pPr>
            <a:r>
              <a:rPr lang="fr-FR" b="1" dirty="0" smtClean="0">
                <a:solidFill>
                  <a:schemeClr val="tx2"/>
                </a:solidFill>
              </a:rPr>
              <a:t>Modélisation </a:t>
            </a:r>
            <a:r>
              <a:rPr lang="fr-FR" sz="2400" b="1" dirty="0" smtClean="0">
                <a:solidFill>
                  <a:schemeClr val="tx2"/>
                </a:solidFill>
              </a:rPr>
              <a:t>: LRE et milieux ouverts Ciblé</a:t>
            </a:r>
            <a:endParaRPr lang="fr-FR" b="1" dirty="0" smtClean="0">
              <a:solidFill>
                <a:schemeClr val="tx2"/>
              </a:solidFill>
            </a:endParaRPr>
          </a:p>
          <a:p>
            <a:pPr indent="22225" fontAlgn="auto">
              <a:spcAft>
                <a:spcPts val="0"/>
              </a:spcAft>
              <a:buFont typeface="Arial"/>
              <a:buNone/>
              <a:defRPr/>
            </a:pPr>
            <a:r>
              <a:rPr lang="fr-FR" sz="1900" dirty="0" smtClean="0"/>
              <a:t>En cours de modélisation - 2016.</a:t>
            </a:r>
            <a:endParaRPr lang="fr-FR" sz="1900" b="1" dirty="0" smtClean="0"/>
          </a:p>
          <a:p>
            <a:pPr fontAlgn="auto">
              <a:spcAft>
                <a:spcPts val="0"/>
              </a:spcAft>
              <a:buFont typeface="Arial"/>
              <a:buNone/>
              <a:defRPr/>
            </a:pPr>
            <a:endParaRPr lang="fr-FR" dirty="0"/>
          </a:p>
        </p:txBody>
      </p:sp>
      <p:pic>
        <p:nvPicPr>
          <p:cNvPr id="7172" name="Image 3" descr="logoHFprevention-mini.jpg"/>
          <p:cNvPicPr>
            <a:picLocks noChangeAspect="1"/>
          </p:cNvPicPr>
          <p:nvPr/>
        </p:nvPicPr>
        <p:blipFill>
          <a:blip r:embed="rId2"/>
          <a:srcRect/>
          <a:stretch>
            <a:fillRect/>
          </a:stretch>
        </p:blipFill>
        <p:spPr bwMode="auto">
          <a:xfrm>
            <a:off x="250825" y="250825"/>
            <a:ext cx="1206500" cy="1206500"/>
          </a:xfrm>
          <a:prstGeom prst="rect">
            <a:avLst/>
          </a:prstGeom>
          <a:noFill/>
          <a:ln w="9525">
            <a:noFill/>
            <a:miter lim="800000"/>
            <a:headEnd/>
            <a:tailEnd/>
          </a:ln>
        </p:spPr>
      </p:pic>
      <p:pic>
        <p:nvPicPr>
          <p:cNvPr id="5" name="Image 4"/>
          <p:cNvPicPr/>
          <p:nvPr/>
        </p:nvPicPr>
        <p:blipFill>
          <a:blip r:embed="rId3"/>
          <a:srcRect/>
          <a:stretch>
            <a:fillRect/>
          </a:stretch>
        </p:blipFill>
        <p:spPr bwMode="auto">
          <a:xfrm>
            <a:off x="7308304" y="5373216"/>
            <a:ext cx="968961" cy="1042108"/>
          </a:xfrm>
          <a:prstGeom prst="rect">
            <a:avLst/>
          </a:prstGeom>
          <a:noFill/>
          <a:ln w="9525">
            <a:noFill/>
            <a:miter lim="800000"/>
            <a:headEnd/>
            <a:tailEnd/>
          </a:ln>
        </p:spPr>
      </p:pic>
      <p:sp>
        <p:nvSpPr>
          <p:cNvPr id="6" name="ZoneTexte 5"/>
          <p:cNvSpPr txBox="1"/>
          <p:nvPr/>
        </p:nvSpPr>
        <p:spPr>
          <a:xfrm>
            <a:off x="7003101" y="4870901"/>
            <a:ext cx="1496051" cy="523220"/>
          </a:xfrm>
          <a:prstGeom prst="rect">
            <a:avLst/>
          </a:prstGeom>
          <a:noFill/>
        </p:spPr>
        <p:txBody>
          <a:bodyPr wrap="none" rtlCol="0">
            <a:spAutoFit/>
          </a:bodyPr>
          <a:lstStyle/>
          <a:p>
            <a:pPr algn="ctr"/>
            <a:r>
              <a:rPr lang="fr-FR" sz="1400" dirty="0" smtClean="0"/>
              <a:t>Modélisation</a:t>
            </a:r>
          </a:p>
          <a:p>
            <a:pPr algn="ctr"/>
            <a:r>
              <a:rPr lang="fr-FR" sz="1400" dirty="0" smtClean="0"/>
              <a:t>avec le soutien de</a:t>
            </a:r>
            <a:endParaRPr lang="fr-FR"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64904"/>
            <a:ext cx="8229600" cy="1800200"/>
          </a:xfrm>
        </p:spPr>
        <p:txBody>
          <a:bodyPr>
            <a:normAutofit fontScale="90000"/>
          </a:bodyPr>
          <a:lstStyle/>
          <a:p>
            <a:r>
              <a:rPr lang="fr-FR" sz="6000" b="1" dirty="0" smtClean="0"/>
              <a:t>Diagnostic des lieux</a:t>
            </a:r>
            <a:br>
              <a:rPr lang="fr-FR" sz="6000" b="1" dirty="0" smtClean="0"/>
            </a:br>
            <a:r>
              <a:rPr lang="fr-FR" sz="6000" b="1" dirty="0" smtClean="0"/>
              <a:t>Profilage des populations</a:t>
            </a:r>
            <a:endParaRPr lang="fr-FR" dirty="0"/>
          </a:p>
        </p:txBody>
      </p:sp>
      <p:pic>
        <p:nvPicPr>
          <p:cNvPr id="5" name="Image 4" descr="logoHFprevention-mini.jpg"/>
          <p:cNvPicPr>
            <a:picLocks noChangeAspect="1"/>
          </p:cNvPicPr>
          <p:nvPr/>
        </p:nvPicPr>
        <p:blipFill>
          <a:blip r:embed="rId2"/>
          <a:stretch>
            <a:fillRect/>
          </a:stretch>
        </p:blipFill>
        <p:spPr>
          <a:xfrm>
            <a:off x="457200" y="133672"/>
            <a:ext cx="1666528" cy="1666528"/>
          </a:xfrm>
          <a:prstGeom prst="rect">
            <a:avLst/>
          </a:prstGeom>
        </p:spPr>
      </p:pic>
      <p:pic>
        <p:nvPicPr>
          <p:cNvPr id="10" name="Espace réservé du contenu 3" descr="Logo 1 Minute.jpg"/>
          <p:cNvPicPr>
            <a:picLocks noChangeAspect="1"/>
          </p:cNvPicPr>
          <p:nvPr/>
        </p:nvPicPr>
        <p:blipFill>
          <a:blip r:embed="rId3"/>
          <a:stretch>
            <a:fillRect/>
          </a:stretch>
        </p:blipFill>
        <p:spPr>
          <a:xfrm>
            <a:off x="6623720" y="274639"/>
            <a:ext cx="2520280" cy="932888"/>
          </a:xfrm>
          <a:prstGeom prst="rect">
            <a:avLst/>
          </a:prstGeom>
        </p:spPr>
      </p:pic>
      <p:pic>
        <p:nvPicPr>
          <p:cNvPr id="6" name="Image 5" descr="C:\Users\Jerome\Desktop\logo-gilead.jpg"/>
          <p:cNvPicPr/>
          <p:nvPr/>
        </p:nvPicPr>
        <p:blipFill>
          <a:blip r:embed="rId4"/>
          <a:srcRect/>
          <a:stretch>
            <a:fillRect/>
          </a:stretch>
        </p:blipFill>
        <p:spPr bwMode="auto">
          <a:xfrm>
            <a:off x="7306812" y="5949280"/>
            <a:ext cx="1441652" cy="504056"/>
          </a:xfrm>
          <a:prstGeom prst="rect">
            <a:avLst/>
          </a:prstGeom>
          <a:noFill/>
          <a:ln w="9525">
            <a:noFill/>
            <a:miter lim="800000"/>
            <a:headEnd/>
            <a:tailEnd/>
          </a:ln>
        </p:spPr>
      </p:pic>
      <p:sp>
        <p:nvSpPr>
          <p:cNvPr id="7" name="ZoneTexte 6"/>
          <p:cNvSpPr txBox="1"/>
          <p:nvPr/>
        </p:nvSpPr>
        <p:spPr>
          <a:xfrm>
            <a:off x="7252412" y="5579948"/>
            <a:ext cx="1496051" cy="307777"/>
          </a:xfrm>
          <a:prstGeom prst="rect">
            <a:avLst/>
          </a:prstGeom>
          <a:noFill/>
        </p:spPr>
        <p:txBody>
          <a:bodyPr wrap="none" rtlCol="0">
            <a:spAutoFit/>
          </a:bodyPr>
          <a:lstStyle/>
          <a:p>
            <a:r>
              <a:rPr lang="fr-FR" sz="1400" dirty="0" smtClean="0"/>
              <a:t>avec le soutien de</a:t>
            </a:r>
            <a:endParaRPr lang="fr-FR"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12976" y="1456557"/>
            <a:ext cx="5807496" cy="3412604"/>
          </a:xfrm>
        </p:spPr>
        <p:txBody>
          <a:bodyPr>
            <a:normAutofit fontScale="70000" lnSpcReduction="20000"/>
          </a:bodyPr>
          <a:lstStyle/>
          <a:p>
            <a:r>
              <a:rPr lang="fr-FR" b="1" dirty="0" smtClean="0">
                <a:solidFill>
                  <a:schemeClr val="tx2"/>
                </a:solidFill>
              </a:rPr>
              <a:t>Géo-localisation et cartographie des zones d’activité sexuelle</a:t>
            </a:r>
          </a:p>
          <a:p>
            <a:pPr>
              <a:buNone/>
            </a:pPr>
            <a:r>
              <a:rPr lang="fr-FR" sz="2300" dirty="0" smtClean="0"/>
              <a:t>Sources : pairs et autres informateurs, sites internet spécialisés. Outil : applications pour Smartphone. Observation (fréquentation et flux)</a:t>
            </a:r>
          </a:p>
          <a:p>
            <a:pPr>
              <a:buNone/>
            </a:pPr>
            <a:endParaRPr lang="fr-FR" sz="2300" dirty="0" smtClean="0"/>
          </a:p>
          <a:p>
            <a:r>
              <a:rPr lang="fr-FR" b="1" dirty="0" smtClean="0">
                <a:solidFill>
                  <a:schemeClr val="tx2"/>
                </a:solidFill>
              </a:rPr>
              <a:t>Typologie des publics rencontrés</a:t>
            </a:r>
          </a:p>
          <a:p>
            <a:pPr>
              <a:buNone/>
            </a:pPr>
            <a:r>
              <a:rPr lang="fr-FR" sz="2300" dirty="0" smtClean="0"/>
              <a:t>Grand Public, HSH, trans, échangistes, prostitué(e)s, usagers de drogue, mineurs, etc.</a:t>
            </a:r>
          </a:p>
          <a:p>
            <a:r>
              <a:rPr lang="fr-FR" b="1" dirty="0" smtClean="0">
                <a:solidFill>
                  <a:schemeClr val="tx2"/>
                </a:solidFill>
              </a:rPr>
              <a:t>Typologie des comportements suivant les zones</a:t>
            </a:r>
          </a:p>
          <a:p>
            <a:pPr>
              <a:buNone/>
            </a:pPr>
            <a:r>
              <a:rPr lang="fr-FR" sz="2300" dirty="0" smtClean="0"/>
              <a:t>Drague, bronzage, rapports sexuels, exhibitionnisme, voyeurisme, rapports consentant tarifés ou non, prostitution assumée</a:t>
            </a:r>
          </a:p>
        </p:txBody>
      </p:sp>
      <p:pic>
        <p:nvPicPr>
          <p:cNvPr id="4" name="Image 3" descr="logoHFprevention-mini.jpg"/>
          <p:cNvPicPr>
            <a:picLocks noChangeAspect="1"/>
          </p:cNvPicPr>
          <p:nvPr/>
        </p:nvPicPr>
        <p:blipFill>
          <a:blip r:embed="rId3"/>
          <a:stretch>
            <a:fillRect/>
          </a:stretch>
        </p:blipFill>
        <p:spPr>
          <a:xfrm>
            <a:off x="251520" y="251520"/>
            <a:ext cx="1205036" cy="1205036"/>
          </a:xfrm>
          <a:prstGeom prst="rect">
            <a:avLst/>
          </a:prstGeom>
        </p:spPr>
      </p:pic>
      <p:pic>
        <p:nvPicPr>
          <p:cNvPr id="3073" name="Picture 1"/>
          <p:cNvPicPr>
            <a:picLocks noChangeAspect="1" noChangeArrowheads="1"/>
          </p:cNvPicPr>
          <p:nvPr/>
        </p:nvPicPr>
        <p:blipFill>
          <a:blip r:embed="rId4"/>
          <a:srcRect/>
          <a:stretch>
            <a:fillRect/>
          </a:stretch>
        </p:blipFill>
        <p:spPr bwMode="auto">
          <a:xfrm>
            <a:off x="251520" y="2459697"/>
            <a:ext cx="2627784" cy="1723222"/>
          </a:xfrm>
          <a:prstGeom prst="rect">
            <a:avLst/>
          </a:prstGeom>
          <a:noFill/>
          <a:ln w="9525">
            <a:noFill/>
            <a:miter lim="800000"/>
            <a:headEnd/>
            <a:tailEnd/>
          </a:ln>
        </p:spPr>
      </p:pic>
      <p:sp>
        <p:nvSpPr>
          <p:cNvPr id="6" name="ZoneTexte 5"/>
          <p:cNvSpPr txBox="1"/>
          <p:nvPr/>
        </p:nvSpPr>
        <p:spPr>
          <a:xfrm>
            <a:off x="457200" y="5340017"/>
            <a:ext cx="8229600" cy="723275"/>
          </a:xfrm>
          <a:prstGeom prst="rect">
            <a:avLst/>
          </a:prstGeom>
          <a:noFill/>
        </p:spPr>
        <p:txBody>
          <a:bodyPr wrap="square" rtlCol="0">
            <a:spAutoFit/>
          </a:bodyPr>
          <a:lstStyle/>
          <a:p>
            <a:pPr marL="354013" indent="-354013"/>
            <a:endParaRPr lang="fr-FR" sz="2200" b="1" dirty="0" smtClean="0">
              <a:solidFill>
                <a:schemeClr val="tx2"/>
              </a:solidFill>
            </a:endParaRPr>
          </a:p>
          <a:p>
            <a:pPr>
              <a:buNone/>
            </a:pPr>
            <a:endParaRPr lang="fr-FR" sz="100" dirty="0" smtClean="0"/>
          </a:p>
          <a:p>
            <a:pPr algn="ctr">
              <a:buNone/>
            </a:pPr>
            <a:endParaRPr lang="fr-FR" b="1" dirty="0" smtClean="0">
              <a:solidFill>
                <a:srgbClr val="C00000"/>
              </a:solidFill>
            </a:endParaRPr>
          </a:p>
        </p:txBody>
      </p:sp>
      <p:sp>
        <p:nvSpPr>
          <p:cNvPr id="7" name="Espace réservé du contenu 2"/>
          <p:cNvSpPr txBox="1">
            <a:spLocks/>
          </p:cNvSpPr>
          <p:nvPr/>
        </p:nvSpPr>
        <p:spPr>
          <a:xfrm>
            <a:off x="251520" y="4869160"/>
            <a:ext cx="8435280" cy="1406961"/>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3100" b="1" i="0" u="none" strike="noStrike" kern="1200" cap="none" spc="0" normalizeH="0" baseline="0" noProof="0" dirty="0" smtClean="0">
                <a:ln>
                  <a:noFill/>
                </a:ln>
                <a:solidFill>
                  <a:schemeClr val="tx2"/>
                </a:solidFill>
                <a:effectLst/>
                <a:uLnTx/>
                <a:uFillTx/>
                <a:latin typeface="+mn-lt"/>
                <a:ea typeface="+mn-ea"/>
                <a:cs typeface="+mn-cs"/>
              </a:rPr>
              <a:t>Typologie des zones suivant les pratiques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fr-FR" sz="2300" b="0" i="0" u="none" strike="noStrike" kern="1200" cap="none" spc="0" normalizeH="0" baseline="0" noProof="0" dirty="0" smtClean="0">
                <a:ln>
                  <a:noFill/>
                </a:ln>
                <a:solidFill>
                  <a:schemeClr val="tx1"/>
                </a:solidFill>
                <a:effectLst/>
                <a:uLnTx/>
                <a:uFillTx/>
                <a:latin typeface="+mn-lt"/>
                <a:ea typeface="+mn-ea"/>
                <a:cs typeface="+mn-cs"/>
              </a:rPr>
              <a:t>SM, trip skate, </a:t>
            </a:r>
            <a:r>
              <a:rPr kumimoji="0" lang="fr-FR" sz="2300" b="0" i="0" u="none" strike="noStrike" kern="1200" cap="none" spc="0" normalizeH="0" baseline="0" noProof="0" dirty="0" err="1" smtClean="0">
                <a:ln>
                  <a:noFill/>
                </a:ln>
                <a:solidFill>
                  <a:schemeClr val="tx1"/>
                </a:solidFill>
                <a:effectLst/>
                <a:uLnTx/>
                <a:uFillTx/>
                <a:latin typeface="+mn-lt"/>
                <a:ea typeface="+mn-ea"/>
                <a:cs typeface="+mn-cs"/>
              </a:rPr>
              <a:t>fist</a:t>
            </a:r>
            <a:r>
              <a:rPr kumimoji="0" lang="fr-FR" sz="23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300" b="0" i="0" u="none" strike="noStrike" kern="1200" cap="none" spc="0" normalizeH="0" baseline="0" noProof="0" dirty="0" err="1" smtClean="0">
                <a:ln>
                  <a:noFill/>
                </a:ln>
                <a:solidFill>
                  <a:schemeClr val="tx1"/>
                </a:solidFill>
                <a:effectLst/>
                <a:uLnTx/>
                <a:uFillTx/>
                <a:latin typeface="+mn-lt"/>
                <a:ea typeface="+mn-ea"/>
                <a:cs typeface="+mn-cs"/>
              </a:rPr>
              <a:t>uro</a:t>
            </a:r>
            <a:r>
              <a:rPr kumimoji="0" lang="fr-FR" sz="2300" b="0" i="0" u="none" strike="noStrike" kern="1200" cap="none" spc="0" normalizeH="0" baseline="0" noProof="0" dirty="0" smtClean="0">
                <a:ln>
                  <a:noFill/>
                </a:ln>
                <a:solidFill>
                  <a:schemeClr val="tx1"/>
                </a:solidFill>
                <a:effectLst/>
                <a:uLnTx/>
                <a:uFillTx/>
                <a:latin typeface="+mn-lt"/>
                <a:ea typeface="+mn-ea"/>
                <a:cs typeface="+mn-cs"/>
              </a:rPr>
              <a:t>, etc.</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fr-FR" sz="3100" b="1" i="0" u="none" strike="noStrike" kern="1200" cap="none" spc="0" normalizeH="0" baseline="0" noProof="0" dirty="0" smtClean="0">
                <a:ln>
                  <a:noFill/>
                </a:ln>
                <a:solidFill>
                  <a:schemeClr val="tx2"/>
                </a:solidFill>
                <a:effectLst/>
                <a:uLnTx/>
                <a:uFillTx/>
                <a:latin typeface="+mn-lt"/>
                <a:ea typeface="+mn-ea"/>
                <a:cs typeface="+mn-cs"/>
              </a:rPr>
              <a:t> Historique et suivi des faits marquants du lieu</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fr-FR" sz="2300" b="0" i="0" u="none" strike="noStrike" kern="1200" cap="none" spc="0" normalizeH="0" baseline="0" noProof="0" dirty="0" smtClean="0">
                <a:ln>
                  <a:noFill/>
                </a:ln>
                <a:solidFill>
                  <a:schemeClr val="tx1"/>
                </a:solidFill>
                <a:effectLst/>
                <a:uLnTx/>
                <a:uFillTx/>
                <a:latin typeface="+mn-lt"/>
                <a:ea typeface="+mn-ea"/>
                <a:cs typeface="+mn-cs"/>
              </a:rPr>
              <a:t>Présence d’usagers réguliers, activité de l’ONF, présence des forces de l’ordre, présence  de proxénètes, agressions, vandalisme, consommation de drogues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fr-FR" sz="19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itre 1"/>
          <p:cNvSpPr>
            <a:spLocks noGrp="1"/>
          </p:cNvSpPr>
          <p:nvPr>
            <p:ph type="title"/>
          </p:nvPr>
        </p:nvSpPr>
        <p:spPr>
          <a:xfrm>
            <a:off x="1691680" y="274638"/>
            <a:ext cx="6995120" cy="1143000"/>
          </a:xfrm>
        </p:spPr>
        <p:txBody>
          <a:bodyPr>
            <a:normAutofit/>
          </a:bodyPr>
          <a:lstStyle/>
          <a:p>
            <a:pPr algn="l"/>
            <a:r>
              <a:rPr lang="fr-FR" sz="3600" b="1" dirty="0" smtClean="0"/>
              <a:t>Diagnostique des Lieux</a:t>
            </a:r>
            <a:endParaRPr lang="fr-FR" sz="36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016564" y="1582993"/>
            <a:ext cx="2981325" cy="4724400"/>
          </a:xfrm>
          <a:prstGeom prst="rect">
            <a:avLst/>
          </a:prstGeom>
          <a:noFill/>
          <a:ln w="9525">
            <a:noFill/>
            <a:miter lim="800000"/>
            <a:headEnd/>
            <a:tailEnd/>
          </a:ln>
        </p:spPr>
      </p:pic>
      <p:sp>
        <p:nvSpPr>
          <p:cNvPr id="5" name="Titre 3"/>
          <p:cNvSpPr>
            <a:spLocks noGrp="1"/>
          </p:cNvSpPr>
          <p:nvPr>
            <p:ph type="title"/>
          </p:nvPr>
        </p:nvSpPr>
        <p:spPr>
          <a:xfrm>
            <a:off x="1456555" y="274638"/>
            <a:ext cx="7407225" cy="1143000"/>
          </a:xfrm>
        </p:spPr>
        <p:txBody>
          <a:bodyPr>
            <a:normAutofit fontScale="90000"/>
          </a:bodyPr>
          <a:lstStyle/>
          <a:p>
            <a:r>
              <a:rPr lang="fr-FR" sz="2800" b="1" dirty="0" smtClean="0"/>
              <a:t>SCORE de </a:t>
            </a:r>
            <a:r>
              <a:rPr lang="fr-FR" sz="2800" b="1" dirty="0" err="1" smtClean="0"/>
              <a:t>Pertinance</a:t>
            </a:r>
            <a:r>
              <a:rPr lang="fr-FR" sz="2800" b="1" dirty="0" smtClean="0"/>
              <a:t/>
            </a:r>
            <a:br>
              <a:rPr lang="fr-FR" sz="2800" b="1" dirty="0" smtClean="0"/>
            </a:br>
            <a:r>
              <a:rPr lang="fr-FR" sz="2800" b="1" dirty="0" smtClean="0"/>
              <a:t>Diagnostic </a:t>
            </a:r>
            <a:br>
              <a:rPr lang="fr-FR" sz="2800" b="1" dirty="0" smtClean="0"/>
            </a:br>
            <a:r>
              <a:rPr lang="fr-FR" sz="2800" b="1" dirty="0" smtClean="0"/>
              <a:t>des Lieux de Rencontre Extérieurs</a:t>
            </a:r>
            <a:endParaRPr lang="fr-FR" sz="3600" dirty="0"/>
          </a:p>
        </p:txBody>
      </p:sp>
      <p:pic>
        <p:nvPicPr>
          <p:cNvPr id="6" name="Image 5" descr="logoHFprevention-mini.jpg"/>
          <p:cNvPicPr>
            <a:picLocks noChangeAspect="1"/>
          </p:cNvPicPr>
          <p:nvPr/>
        </p:nvPicPr>
        <p:blipFill>
          <a:blip r:embed="rId3"/>
          <a:stretch>
            <a:fillRect/>
          </a:stretch>
        </p:blipFill>
        <p:spPr>
          <a:xfrm>
            <a:off x="251520" y="251520"/>
            <a:ext cx="1205036" cy="1205036"/>
          </a:xfrm>
          <a:prstGeom prst="rect">
            <a:avLst/>
          </a:prstGeom>
        </p:spPr>
      </p:pic>
      <p:sp>
        <p:nvSpPr>
          <p:cNvPr id="7" name="Espace réservé du texte 4"/>
          <p:cNvSpPr txBox="1">
            <a:spLocks/>
          </p:cNvSpPr>
          <p:nvPr/>
        </p:nvSpPr>
        <p:spPr>
          <a:xfrm>
            <a:off x="4483404" y="1638349"/>
            <a:ext cx="4040188" cy="6397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fr-FR" sz="2400" b="1" i="0" u="none" strike="noStrike" kern="1200" cap="none" spc="0" normalizeH="0" baseline="0" noProof="0" dirty="0" smtClean="0">
                <a:ln>
                  <a:noFill/>
                </a:ln>
                <a:solidFill>
                  <a:schemeClr val="tx1"/>
                </a:solidFill>
                <a:effectLst/>
                <a:uLnTx/>
                <a:uFillTx/>
                <a:latin typeface="+mn-lt"/>
                <a:ea typeface="+mn-ea"/>
                <a:cs typeface="+mn-cs"/>
              </a:rPr>
              <a:t>Critères du diagnostic :</a:t>
            </a:r>
            <a:endParaRPr kumimoji="0" lang="fr-FR"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Espace réservé du contenu 5"/>
          <p:cNvSpPr>
            <a:spLocks noGrp="1"/>
          </p:cNvSpPr>
          <p:nvPr>
            <p:ph sz="half" idx="4294967295"/>
          </p:nvPr>
        </p:nvSpPr>
        <p:spPr>
          <a:xfrm>
            <a:off x="4483404" y="2278111"/>
            <a:ext cx="4040188" cy="3951288"/>
          </a:xfrm>
          <a:prstGeom prst="rect">
            <a:avLst/>
          </a:prstGeom>
        </p:spPr>
        <p:txBody>
          <a:bodyPr>
            <a:normAutofit fontScale="70000" lnSpcReduction="20000"/>
          </a:bodyPr>
          <a:lstStyle/>
          <a:p>
            <a:r>
              <a:rPr lang="fr-FR" b="1" dirty="0" smtClean="0">
                <a:solidFill>
                  <a:schemeClr val="tx2"/>
                </a:solidFill>
              </a:rPr>
              <a:t>Accès et présence des publics cibles</a:t>
            </a:r>
          </a:p>
          <a:p>
            <a:r>
              <a:rPr lang="fr-FR" b="1" dirty="0" smtClean="0">
                <a:solidFill>
                  <a:schemeClr val="tx2"/>
                </a:solidFill>
              </a:rPr>
              <a:t>Caractéristiques  permettant l’activité sexuelle ou la rencontre</a:t>
            </a:r>
          </a:p>
          <a:p>
            <a:r>
              <a:rPr lang="fr-FR" b="1" dirty="0" smtClean="0">
                <a:solidFill>
                  <a:schemeClr val="tx2"/>
                </a:solidFill>
              </a:rPr>
              <a:t>Pratiques sexuelles des usagers</a:t>
            </a:r>
          </a:p>
          <a:p>
            <a:pPr>
              <a:buNone/>
            </a:pPr>
            <a:endParaRPr lang="fr-FR" dirty="0" smtClean="0"/>
          </a:p>
          <a:p>
            <a:r>
              <a:rPr lang="fr-FR" dirty="0" smtClean="0"/>
              <a:t>Notoriété du lieu</a:t>
            </a:r>
          </a:p>
          <a:p>
            <a:r>
              <a:rPr lang="fr-FR" dirty="0" smtClean="0"/>
              <a:t>Niveau de présence forces de l'ordre</a:t>
            </a:r>
          </a:p>
          <a:p>
            <a:r>
              <a:rPr lang="fr-FR" dirty="0" smtClean="0"/>
              <a:t>Présence autres operateurs</a:t>
            </a:r>
          </a:p>
        </p:txBody>
      </p:sp>
    </p:spTree>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1470</TotalTime>
  <Words>1176</Words>
  <Application>Microsoft Office PowerPoint</Application>
  <PresentationFormat>Affichage à l'écran (4:3)</PresentationFormat>
  <Paragraphs>202</Paragraphs>
  <Slides>18</Slides>
  <Notes>4</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Actions de prévention ciblant des publics invisibles en milieux spécifiques</vt:lpstr>
      <vt:lpstr>Des missions de Santé Publique Les publics invisibles en milieu Spécifique</vt:lpstr>
      <vt:lpstr>Notre méthode : l’Outreach</vt:lpstr>
      <vt:lpstr>Des facteurs de risque spécifiques suivant les publics et les lieux</vt:lpstr>
      <vt:lpstr>Le dépistage TROD VIH / VHC / Syphilis outil de la promotion de la santé</vt:lpstr>
      <vt:lpstr>Approches spécifiques de prévention des Co-infections</vt:lpstr>
      <vt:lpstr>Diagnostic des lieux Profilage des populations</vt:lpstr>
      <vt:lpstr>Diagnostique des Lieux</vt:lpstr>
      <vt:lpstr>SCORE de Pertinance Diagnostic  des Lieux de Rencontre Extérieurs</vt:lpstr>
      <vt:lpstr>Comptage des populations sur LRE</vt:lpstr>
      <vt:lpstr>Diagnostic en milieu ouvert</vt:lpstr>
      <vt:lpstr>Le SCORE de Diagnostic</vt:lpstr>
      <vt:lpstr>Une communication adaptée et étudiée</vt:lpstr>
      <vt:lpstr>Une organisation calibrée</vt:lpstr>
      <vt:lpstr>Présentation PowerPoint</vt:lpstr>
      <vt:lpstr>Résultats dépistage 2014</vt:lpstr>
      <vt:lpstr>Approche «syndémique»</vt:lpstr>
      <vt:lpstr>MERCI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HF Prévention</dc:title>
  <dc:creator>BOTALLA-PIRETTA Blandine</dc:creator>
  <cp:lastModifiedBy>BOTALLA-PIRETTA Blandine</cp:lastModifiedBy>
  <cp:revision>63</cp:revision>
  <dcterms:modified xsi:type="dcterms:W3CDTF">2016-11-28T09:43:18Z</dcterms:modified>
</cp:coreProperties>
</file>