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 id="2147483832" r:id="rId2"/>
    <p:sldMasterId id="2147483849" r:id="rId3"/>
    <p:sldMasterId id="2147483866" r:id="rId4"/>
    <p:sldMasterId id="2147483871" r:id="rId5"/>
    <p:sldMasterId id="2147483888" r:id="rId6"/>
    <p:sldMasterId id="2147483890" r:id="rId7"/>
    <p:sldMasterId id="2147483902" r:id="rId8"/>
    <p:sldMasterId id="2147483919" r:id="rId9"/>
    <p:sldMasterId id="2147483931" r:id="rId10"/>
    <p:sldMasterId id="2147483943" r:id="rId11"/>
    <p:sldMasterId id="2147483955" r:id="rId12"/>
    <p:sldMasterId id="2147483969" r:id="rId13"/>
  </p:sldMasterIdLst>
  <p:notesMasterIdLst>
    <p:notesMasterId r:id="rId51"/>
  </p:notesMasterIdLst>
  <p:sldIdLst>
    <p:sldId id="257" r:id="rId14"/>
    <p:sldId id="259" r:id="rId15"/>
    <p:sldId id="258" r:id="rId16"/>
    <p:sldId id="287" r:id="rId17"/>
    <p:sldId id="289" r:id="rId18"/>
    <p:sldId id="288" r:id="rId19"/>
    <p:sldId id="260" r:id="rId20"/>
    <p:sldId id="292" r:id="rId21"/>
    <p:sldId id="261" r:id="rId22"/>
    <p:sldId id="293" r:id="rId23"/>
    <p:sldId id="262" r:id="rId24"/>
    <p:sldId id="263" r:id="rId25"/>
    <p:sldId id="264" r:id="rId26"/>
    <p:sldId id="265" r:id="rId27"/>
    <p:sldId id="266" r:id="rId28"/>
    <p:sldId id="267" r:id="rId29"/>
    <p:sldId id="268" r:id="rId30"/>
    <p:sldId id="269" r:id="rId31"/>
    <p:sldId id="290" r:id="rId32"/>
    <p:sldId id="291" r:id="rId33"/>
    <p:sldId id="270" r:id="rId34"/>
    <p:sldId id="274" r:id="rId35"/>
    <p:sldId id="273" r:id="rId36"/>
    <p:sldId id="282" r:id="rId37"/>
    <p:sldId id="283" r:id="rId38"/>
    <p:sldId id="281" r:id="rId39"/>
    <p:sldId id="279" r:id="rId40"/>
    <p:sldId id="280" r:id="rId41"/>
    <p:sldId id="284" r:id="rId42"/>
    <p:sldId id="285" r:id="rId43"/>
    <p:sldId id="286" r:id="rId44"/>
    <p:sldId id="271" r:id="rId45"/>
    <p:sldId id="278" r:id="rId46"/>
    <p:sldId id="275" r:id="rId47"/>
    <p:sldId id="276" r:id="rId48"/>
    <p:sldId id="294" r:id="rId49"/>
    <p:sldId id="277"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0" autoAdjust="0"/>
    <p:restoredTop sz="86364" autoAdjust="0"/>
  </p:normalViewPr>
  <p:slideViewPr>
    <p:cSldViewPr snapToGrid="0" snapToObjects="1">
      <p:cViewPr varScale="1">
        <p:scale>
          <a:sx n="101" d="100"/>
          <a:sy n="101" d="100"/>
        </p:scale>
        <p:origin x="-1914" y="-84"/>
      </p:cViewPr>
      <p:guideLst>
        <p:guide orient="horz" pos="2160"/>
        <p:guide pos="2880"/>
      </p:guideLst>
    </p:cSldViewPr>
  </p:slideViewPr>
  <p:outlineViewPr>
    <p:cViewPr>
      <p:scale>
        <a:sx n="33" d="100"/>
        <a:sy n="33" d="100"/>
      </p:scale>
      <p:origin x="0" y="46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B9BC0-0FFD-4BBB-A1C6-064E5932F675}" type="doc">
      <dgm:prSet loTypeId="urn:microsoft.com/office/officeart/2005/8/layout/chevron1" loCatId="process" qsTypeId="urn:microsoft.com/office/officeart/2005/8/quickstyle/simple1#18" qsCatId="simple" csTypeId="urn:microsoft.com/office/officeart/2005/8/colors/colorful4" csCatId="colorful" phldr="1"/>
      <dgm:spPr/>
    </dgm:pt>
    <dgm:pt modelId="{04E04F28-F223-497C-9287-3608035CE26E}">
      <dgm:prSet phldrT="[Texte]"/>
      <dgm:spPr/>
      <dgm:t>
        <a:bodyPr/>
        <a:lstStyle/>
        <a:p>
          <a:r>
            <a:rPr lang="fr-FR" dirty="0" smtClean="0"/>
            <a:t>Friday</a:t>
          </a:r>
          <a:endParaRPr lang="fr-FR" dirty="0"/>
        </a:p>
      </dgm:t>
    </dgm:pt>
    <dgm:pt modelId="{CA9C2682-953B-44E1-8D91-11181756F16B}" type="parTrans" cxnId="{1328EE50-3109-485E-B17E-A2ED25CF2BED}">
      <dgm:prSet/>
      <dgm:spPr/>
      <dgm:t>
        <a:bodyPr/>
        <a:lstStyle/>
        <a:p>
          <a:endParaRPr lang="fr-FR"/>
        </a:p>
      </dgm:t>
    </dgm:pt>
    <dgm:pt modelId="{008BFD7B-3B48-41C3-9247-19DF3DEC12D1}" type="sibTrans" cxnId="{1328EE50-3109-485E-B17E-A2ED25CF2BED}">
      <dgm:prSet/>
      <dgm:spPr/>
      <dgm:t>
        <a:bodyPr/>
        <a:lstStyle/>
        <a:p>
          <a:endParaRPr lang="fr-FR"/>
        </a:p>
      </dgm:t>
    </dgm:pt>
    <dgm:pt modelId="{D43CD493-E38B-494F-A80A-D71B468185F0}">
      <dgm:prSet phldrT="[Texte]"/>
      <dgm:spPr/>
      <dgm:t>
        <a:bodyPr/>
        <a:lstStyle/>
        <a:p>
          <a:r>
            <a:rPr lang="fr-FR" dirty="0" smtClean="0"/>
            <a:t>Tuesday</a:t>
          </a:r>
          <a:endParaRPr lang="fr-FR" dirty="0"/>
        </a:p>
      </dgm:t>
    </dgm:pt>
    <dgm:pt modelId="{28B3BAF0-D800-4C00-AA09-887A2D30515A}" type="parTrans" cxnId="{CEBA49DC-2606-4908-A9B8-18272DE89936}">
      <dgm:prSet/>
      <dgm:spPr/>
      <dgm:t>
        <a:bodyPr/>
        <a:lstStyle/>
        <a:p>
          <a:endParaRPr lang="fr-FR"/>
        </a:p>
      </dgm:t>
    </dgm:pt>
    <dgm:pt modelId="{8E900488-6FB7-40A4-8786-74C2401D0E68}" type="sibTrans" cxnId="{CEBA49DC-2606-4908-A9B8-18272DE89936}">
      <dgm:prSet/>
      <dgm:spPr/>
      <dgm:t>
        <a:bodyPr/>
        <a:lstStyle/>
        <a:p>
          <a:endParaRPr lang="fr-FR"/>
        </a:p>
      </dgm:t>
    </dgm:pt>
    <dgm:pt modelId="{0F72A534-61D0-471A-BF32-4AF8F2F2C710}">
      <dgm:prSet phldrT="[Texte]"/>
      <dgm:spPr/>
      <dgm:t>
        <a:bodyPr/>
        <a:lstStyle/>
        <a:p>
          <a:r>
            <a:rPr lang="fr-FR" dirty="0" err="1" smtClean="0"/>
            <a:t>Wednesday</a:t>
          </a:r>
          <a:endParaRPr lang="fr-FR" dirty="0"/>
        </a:p>
      </dgm:t>
    </dgm:pt>
    <dgm:pt modelId="{5430DAEC-00D0-4D3F-B79F-00D3AB12E0A0}" type="parTrans" cxnId="{773E1D7E-3C7C-45B9-AADB-52EA22D75376}">
      <dgm:prSet/>
      <dgm:spPr/>
      <dgm:t>
        <a:bodyPr/>
        <a:lstStyle/>
        <a:p>
          <a:endParaRPr lang="fr-FR"/>
        </a:p>
      </dgm:t>
    </dgm:pt>
    <dgm:pt modelId="{A98FBA35-6449-4817-B8D1-B6BADFDBAF04}" type="sibTrans" cxnId="{773E1D7E-3C7C-45B9-AADB-52EA22D75376}">
      <dgm:prSet/>
      <dgm:spPr/>
      <dgm:t>
        <a:bodyPr/>
        <a:lstStyle/>
        <a:p>
          <a:endParaRPr lang="fr-FR"/>
        </a:p>
      </dgm:t>
    </dgm:pt>
    <dgm:pt modelId="{9C48D4FB-C546-4967-AFA3-601F1A0F617C}">
      <dgm:prSet phldrT="[Texte]"/>
      <dgm:spPr/>
      <dgm:t>
        <a:bodyPr/>
        <a:lstStyle/>
        <a:p>
          <a:r>
            <a:rPr lang="fr-FR" dirty="0" smtClean="0"/>
            <a:t>Saturday</a:t>
          </a:r>
          <a:endParaRPr lang="fr-FR" dirty="0"/>
        </a:p>
      </dgm:t>
    </dgm:pt>
    <dgm:pt modelId="{29C1983A-9F93-479D-B2BE-0E76A4A4C822}" type="parTrans" cxnId="{52C393D2-2300-45B5-858A-4402FFEA84D4}">
      <dgm:prSet/>
      <dgm:spPr/>
      <dgm:t>
        <a:bodyPr/>
        <a:lstStyle/>
        <a:p>
          <a:endParaRPr lang="fr-FR"/>
        </a:p>
      </dgm:t>
    </dgm:pt>
    <dgm:pt modelId="{D5BD5C23-00FA-4528-B827-0172E1BFB8C4}" type="sibTrans" cxnId="{52C393D2-2300-45B5-858A-4402FFEA84D4}">
      <dgm:prSet/>
      <dgm:spPr/>
      <dgm:t>
        <a:bodyPr/>
        <a:lstStyle/>
        <a:p>
          <a:endParaRPr lang="fr-FR"/>
        </a:p>
      </dgm:t>
    </dgm:pt>
    <dgm:pt modelId="{A031B552-E872-4D93-BCB2-09D21CB9E812}">
      <dgm:prSet phldrT="[Texte]"/>
      <dgm:spPr/>
      <dgm:t>
        <a:bodyPr/>
        <a:lstStyle/>
        <a:p>
          <a:r>
            <a:rPr lang="fr-FR" dirty="0" err="1" smtClean="0"/>
            <a:t>Sunday</a:t>
          </a:r>
          <a:endParaRPr lang="fr-FR" dirty="0"/>
        </a:p>
      </dgm:t>
    </dgm:pt>
    <dgm:pt modelId="{3B986D70-E496-438A-8312-6C7270E97268}" type="parTrans" cxnId="{9C73DC6E-3F77-4998-A4F2-87C72E433BD4}">
      <dgm:prSet/>
      <dgm:spPr/>
      <dgm:t>
        <a:bodyPr/>
        <a:lstStyle/>
        <a:p>
          <a:endParaRPr lang="fr-FR"/>
        </a:p>
      </dgm:t>
    </dgm:pt>
    <dgm:pt modelId="{55A0261C-71BC-4582-B9A4-CC3339E31772}" type="sibTrans" cxnId="{9C73DC6E-3F77-4998-A4F2-87C72E433BD4}">
      <dgm:prSet/>
      <dgm:spPr/>
      <dgm:t>
        <a:bodyPr/>
        <a:lstStyle/>
        <a:p>
          <a:endParaRPr lang="fr-FR"/>
        </a:p>
      </dgm:t>
    </dgm:pt>
    <dgm:pt modelId="{5230ED21-38B5-41CC-B8BA-887E824AD5CD}">
      <dgm:prSet phldrT="[Texte]"/>
      <dgm:spPr/>
      <dgm:t>
        <a:bodyPr/>
        <a:lstStyle/>
        <a:p>
          <a:r>
            <a:rPr lang="fr-FR" dirty="0" err="1" smtClean="0"/>
            <a:t>Monday</a:t>
          </a:r>
          <a:endParaRPr lang="fr-FR" dirty="0"/>
        </a:p>
      </dgm:t>
    </dgm:pt>
    <dgm:pt modelId="{D2EBA3D0-9547-4607-AE79-2C1AAB9F7C08}" type="parTrans" cxnId="{E999B99E-7661-47C3-9083-CC5490B7810A}">
      <dgm:prSet/>
      <dgm:spPr/>
      <dgm:t>
        <a:bodyPr/>
        <a:lstStyle/>
        <a:p>
          <a:endParaRPr lang="fr-FR"/>
        </a:p>
      </dgm:t>
    </dgm:pt>
    <dgm:pt modelId="{4043336A-26FA-460B-8E08-D135711105FE}" type="sibTrans" cxnId="{E999B99E-7661-47C3-9083-CC5490B7810A}">
      <dgm:prSet/>
      <dgm:spPr/>
      <dgm:t>
        <a:bodyPr/>
        <a:lstStyle/>
        <a:p>
          <a:endParaRPr lang="fr-FR"/>
        </a:p>
      </dgm:t>
    </dgm:pt>
    <dgm:pt modelId="{A741D482-486F-4FE6-9932-698E1D81A8E3}">
      <dgm:prSet phldrT="[Texte]"/>
      <dgm:spPr/>
      <dgm:t>
        <a:bodyPr/>
        <a:lstStyle/>
        <a:p>
          <a:r>
            <a:rPr lang="fr-FR" dirty="0" smtClean="0"/>
            <a:t>Thursday</a:t>
          </a:r>
          <a:endParaRPr lang="fr-FR" dirty="0"/>
        </a:p>
      </dgm:t>
    </dgm:pt>
    <dgm:pt modelId="{7CD773EA-F307-4BD3-A011-13C940260F07}" type="parTrans" cxnId="{960B789D-B689-4F86-9C0F-1E9FF66FEF76}">
      <dgm:prSet/>
      <dgm:spPr/>
      <dgm:t>
        <a:bodyPr/>
        <a:lstStyle/>
        <a:p>
          <a:endParaRPr lang="fr-FR"/>
        </a:p>
      </dgm:t>
    </dgm:pt>
    <dgm:pt modelId="{64E5601B-C4F7-4C85-804B-C9CC3DF0CE19}" type="sibTrans" cxnId="{960B789D-B689-4F86-9C0F-1E9FF66FEF76}">
      <dgm:prSet/>
      <dgm:spPr/>
      <dgm:t>
        <a:bodyPr/>
        <a:lstStyle/>
        <a:p>
          <a:endParaRPr lang="fr-FR"/>
        </a:p>
      </dgm:t>
    </dgm:pt>
    <dgm:pt modelId="{9AC14CFF-3033-4107-BF65-B0AB949C8ECD}">
      <dgm:prSet phldrT="[Texte]"/>
      <dgm:spPr/>
      <dgm:t>
        <a:bodyPr/>
        <a:lstStyle/>
        <a:p>
          <a:r>
            <a:rPr lang="fr-FR" dirty="0" smtClean="0"/>
            <a:t>Friday</a:t>
          </a:r>
          <a:endParaRPr lang="fr-FR" dirty="0"/>
        </a:p>
      </dgm:t>
    </dgm:pt>
    <dgm:pt modelId="{66C8FDDF-F50B-4BF8-9C60-27E1DC5D18C8}" type="parTrans" cxnId="{904C3A86-2321-41DB-A2FD-AD741D182F7C}">
      <dgm:prSet/>
      <dgm:spPr/>
      <dgm:t>
        <a:bodyPr/>
        <a:lstStyle/>
        <a:p>
          <a:endParaRPr lang="fr-FR"/>
        </a:p>
      </dgm:t>
    </dgm:pt>
    <dgm:pt modelId="{18556963-2664-47C2-8695-AD3F5CDC0770}" type="sibTrans" cxnId="{904C3A86-2321-41DB-A2FD-AD741D182F7C}">
      <dgm:prSet/>
      <dgm:spPr/>
      <dgm:t>
        <a:bodyPr/>
        <a:lstStyle/>
        <a:p>
          <a:endParaRPr lang="fr-FR"/>
        </a:p>
      </dgm:t>
    </dgm:pt>
    <dgm:pt modelId="{AF28EF3E-81C7-40AC-BB58-72AE8183EE05}">
      <dgm:prSet phldrT="[Texte]"/>
      <dgm:spPr/>
      <dgm:t>
        <a:bodyPr/>
        <a:lstStyle/>
        <a:p>
          <a:r>
            <a:rPr lang="fr-FR" dirty="0" smtClean="0"/>
            <a:t>Saturday</a:t>
          </a:r>
          <a:endParaRPr lang="fr-FR" dirty="0"/>
        </a:p>
      </dgm:t>
    </dgm:pt>
    <dgm:pt modelId="{CAF35A33-7CCD-4223-8D6D-5095099F6FD8}" type="parTrans" cxnId="{A74897F4-B9F6-4A35-A518-0A5CB54C1310}">
      <dgm:prSet/>
      <dgm:spPr/>
      <dgm:t>
        <a:bodyPr/>
        <a:lstStyle/>
        <a:p>
          <a:endParaRPr lang="fr-FR"/>
        </a:p>
      </dgm:t>
    </dgm:pt>
    <dgm:pt modelId="{498817E8-ED23-402B-8DA3-B26E12D122D2}" type="sibTrans" cxnId="{A74897F4-B9F6-4A35-A518-0A5CB54C1310}">
      <dgm:prSet/>
      <dgm:spPr/>
      <dgm:t>
        <a:bodyPr/>
        <a:lstStyle/>
        <a:p>
          <a:endParaRPr lang="fr-FR"/>
        </a:p>
      </dgm:t>
    </dgm:pt>
    <dgm:pt modelId="{8CAC9204-8011-411A-B64E-2C09B05F66C0}">
      <dgm:prSet phldrT="[Texte]"/>
      <dgm:spPr/>
      <dgm:t>
        <a:bodyPr/>
        <a:lstStyle/>
        <a:p>
          <a:r>
            <a:rPr lang="fr-FR" dirty="0" err="1" smtClean="0"/>
            <a:t>Sunday</a:t>
          </a:r>
          <a:endParaRPr lang="fr-FR" dirty="0"/>
        </a:p>
      </dgm:t>
    </dgm:pt>
    <dgm:pt modelId="{0EFF1DD8-34DB-4EA3-BF5F-039011E106FC}" type="parTrans" cxnId="{271AECC6-8826-47CD-A490-F08971B7F09A}">
      <dgm:prSet/>
      <dgm:spPr/>
      <dgm:t>
        <a:bodyPr/>
        <a:lstStyle/>
        <a:p>
          <a:endParaRPr lang="fr-FR"/>
        </a:p>
      </dgm:t>
    </dgm:pt>
    <dgm:pt modelId="{2FD7EEE4-F107-4E48-B5C3-17ADC6D2CB36}" type="sibTrans" cxnId="{271AECC6-8826-47CD-A490-F08971B7F09A}">
      <dgm:prSet/>
      <dgm:spPr/>
      <dgm:t>
        <a:bodyPr/>
        <a:lstStyle/>
        <a:p>
          <a:endParaRPr lang="fr-FR"/>
        </a:p>
      </dgm:t>
    </dgm:pt>
    <dgm:pt modelId="{0BE5FA49-38C3-47AA-B3D3-D4B4F1331B4F}" type="pres">
      <dgm:prSet presAssocID="{219B9BC0-0FFD-4BBB-A1C6-064E5932F675}" presName="Name0" presStyleCnt="0">
        <dgm:presLayoutVars>
          <dgm:dir/>
          <dgm:animLvl val="lvl"/>
          <dgm:resizeHandles val="exact"/>
        </dgm:presLayoutVars>
      </dgm:prSet>
      <dgm:spPr/>
    </dgm:pt>
    <dgm:pt modelId="{AD3DEAB9-36A2-4A02-93EE-34095127AB2A}" type="pres">
      <dgm:prSet presAssocID="{04E04F28-F223-497C-9287-3608035CE26E}" presName="parTxOnly" presStyleLbl="node1" presStyleIdx="0" presStyleCnt="10">
        <dgm:presLayoutVars>
          <dgm:chMax val="0"/>
          <dgm:chPref val="0"/>
          <dgm:bulletEnabled val="1"/>
        </dgm:presLayoutVars>
      </dgm:prSet>
      <dgm:spPr/>
      <dgm:t>
        <a:bodyPr/>
        <a:lstStyle/>
        <a:p>
          <a:endParaRPr lang="fr-FR"/>
        </a:p>
      </dgm:t>
    </dgm:pt>
    <dgm:pt modelId="{E6F15529-AFBF-4778-9D2A-25556927DE8D}" type="pres">
      <dgm:prSet presAssocID="{008BFD7B-3B48-41C3-9247-19DF3DEC12D1}" presName="parTxOnlySpace" presStyleCnt="0"/>
      <dgm:spPr/>
    </dgm:pt>
    <dgm:pt modelId="{8D5A2BEF-BF6C-41CA-AD98-9CF2E3D76B78}" type="pres">
      <dgm:prSet presAssocID="{9C48D4FB-C546-4967-AFA3-601F1A0F617C}" presName="parTxOnly" presStyleLbl="node1" presStyleIdx="1" presStyleCnt="10">
        <dgm:presLayoutVars>
          <dgm:chMax val="0"/>
          <dgm:chPref val="0"/>
          <dgm:bulletEnabled val="1"/>
        </dgm:presLayoutVars>
      </dgm:prSet>
      <dgm:spPr/>
      <dgm:t>
        <a:bodyPr/>
        <a:lstStyle/>
        <a:p>
          <a:endParaRPr lang="fr-FR"/>
        </a:p>
      </dgm:t>
    </dgm:pt>
    <dgm:pt modelId="{9174767F-16B8-4EF0-ACF9-911D427C7537}" type="pres">
      <dgm:prSet presAssocID="{D5BD5C23-00FA-4528-B827-0172E1BFB8C4}" presName="parTxOnlySpace" presStyleCnt="0"/>
      <dgm:spPr/>
    </dgm:pt>
    <dgm:pt modelId="{E5E46ED3-1C00-4990-B916-C83D3F11C034}" type="pres">
      <dgm:prSet presAssocID="{A031B552-E872-4D93-BCB2-09D21CB9E812}" presName="parTxOnly" presStyleLbl="node1" presStyleIdx="2" presStyleCnt="10">
        <dgm:presLayoutVars>
          <dgm:chMax val="0"/>
          <dgm:chPref val="0"/>
          <dgm:bulletEnabled val="1"/>
        </dgm:presLayoutVars>
      </dgm:prSet>
      <dgm:spPr/>
      <dgm:t>
        <a:bodyPr/>
        <a:lstStyle/>
        <a:p>
          <a:endParaRPr lang="fr-FR"/>
        </a:p>
      </dgm:t>
    </dgm:pt>
    <dgm:pt modelId="{B79190DA-682C-4BFC-8586-2F02F0B5BF8E}" type="pres">
      <dgm:prSet presAssocID="{55A0261C-71BC-4582-B9A4-CC3339E31772}" presName="parTxOnlySpace" presStyleCnt="0"/>
      <dgm:spPr/>
    </dgm:pt>
    <dgm:pt modelId="{D4540FE9-6E3D-41FA-B44A-EFA0D02B5D7B}" type="pres">
      <dgm:prSet presAssocID="{5230ED21-38B5-41CC-B8BA-887E824AD5CD}" presName="parTxOnly" presStyleLbl="node1" presStyleIdx="3" presStyleCnt="10">
        <dgm:presLayoutVars>
          <dgm:chMax val="0"/>
          <dgm:chPref val="0"/>
          <dgm:bulletEnabled val="1"/>
        </dgm:presLayoutVars>
      </dgm:prSet>
      <dgm:spPr/>
      <dgm:t>
        <a:bodyPr/>
        <a:lstStyle/>
        <a:p>
          <a:endParaRPr lang="fr-FR"/>
        </a:p>
      </dgm:t>
    </dgm:pt>
    <dgm:pt modelId="{AD641393-B2DC-4230-B318-954BA9721590}" type="pres">
      <dgm:prSet presAssocID="{4043336A-26FA-460B-8E08-D135711105FE}" presName="parTxOnlySpace" presStyleCnt="0"/>
      <dgm:spPr/>
    </dgm:pt>
    <dgm:pt modelId="{2D6F1171-C3F9-4258-BCF8-F0AC00361763}" type="pres">
      <dgm:prSet presAssocID="{D43CD493-E38B-494F-A80A-D71B468185F0}" presName="parTxOnly" presStyleLbl="node1" presStyleIdx="4" presStyleCnt="10">
        <dgm:presLayoutVars>
          <dgm:chMax val="0"/>
          <dgm:chPref val="0"/>
          <dgm:bulletEnabled val="1"/>
        </dgm:presLayoutVars>
      </dgm:prSet>
      <dgm:spPr/>
      <dgm:t>
        <a:bodyPr/>
        <a:lstStyle/>
        <a:p>
          <a:endParaRPr lang="fr-FR"/>
        </a:p>
      </dgm:t>
    </dgm:pt>
    <dgm:pt modelId="{32DFCC80-9ADB-4E8B-B30E-3AC40BE8D592}" type="pres">
      <dgm:prSet presAssocID="{8E900488-6FB7-40A4-8786-74C2401D0E68}" presName="parTxOnlySpace" presStyleCnt="0"/>
      <dgm:spPr/>
    </dgm:pt>
    <dgm:pt modelId="{564DF5E7-35C6-460D-999F-F72A41D005AE}" type="pres">
      <dgm:prSet presAssocID="{0F72A534-61D0-471A-BF32-4AF8F2F2C710}" presName="parTxOnly" presStyleLbl="node1" presStyleIdx="5" presStyleCnt="10">
        <dgm:presLayoutVars>
          <dgm:chMax val="0"/>
          <dgm:chPref val="0"/>
          <dgm:bulletEnabled val="1"/>
        </dgm:presLayoutVars>
      </dgm:prSet>
      <dgm:spPr/>
      <dgm:t>
        <a:bodyPr/>
        <a:lstStyle/>
        <a:p>
          <a:endParaRPr lang="fr-FR"/>
        </a:p>
      </dgm:t>
    </dgm:pt>
    <dgm:pt modelId="{0886E730-5D81-47C2-8797-A11FB9C1900E}" type="pres">
      <dgm:prSet presAssocID="{A98FBA35-6449-4817-B8D1-B6BADFDBAF04}" presName="parTxOnlySpace" presStyleCnt="0"/>
      <dgm:spPr/>
    </dgm:pt>
    <dgm:pt modelId="{427BAED8-9A9F-4706-B3FF-3B840B01E49F}" type="pres">
      <dgm:prSet presAssocID="{A741D482-486F-4FE6-9932-698E1D81A8E3}" presName="parTxOnly" presStyleLbl="node1" presStyleIdx="6" presStyleCnt="10">
        <dgm:presLayoutVars>
          <dgm:chMax val="0"/>
          <dgm:chPref val="0"/>
          <dgm:bulletEnabled val="1"/>
        </dgm:presLayoutVars>
      </dgm:prSet>
      <dgm:spPr/>
      <dgm:t>
        <a:bodyPr/>
        <a:lstStyle/>
        <a:p>
          <a:endParaRPr lang="fr-FR"/>
        </a:p>
      </dgm:t>
    </dgm:pt>
    <dgm:pt modelId="{9E7CBD28-E9C5-422A-95EA-52A17EF8FBA0}" type="pres">
      <dgm:prSet presAssocID="{64E5601B-C4F7-4C85-804B-C9CC3DF0CE19}" presName="parTxOnlySpace" presStyleCnt="0"/>
      <dgm:spPr/>
    </dgm:pt>
    <dgm:pt modelId="{81362D1E-C073-4090-9079-C5A692520375}" type="pres">
      <dgm:prSet presAssocID="{9AC14CFF-3033-4107-BF65-B0AB949C8ECD}" presName="parTxOnly" presStyleLbl="node1" presStyleIdx="7" presStyleCnt="10">
        <dgm:presLayoutVars>
          <dgm:chMax val="0"/>
          <dgm:chPref val="0"/>
          <dgm:bulletEnabled val="1"/>
        </dgm:presLayoutVars>
      </dgm:prSet>
      <dgm:spPr/>
      <dgm:t>
        <a:bodyPr/>
        <a:lstStyle/>
        <a:p>
          <a:endParaRPr lang="fr-FR"/>
        </a:p>
      </dgm:t>
    </dgm:pt>
    <dgm:pt modelId="{3E586F0B-CCE8-44EA-ACCC-E9D276E44A15}" type="pres">
      <dgm:prSet presAssocID="{18556963-2664-47C2-8695-AD3F5CDC0770}" presName="parTxOnlySpace" presStyleCnt="0"/>
      <dgm:spPr/>
    </dgm:pt>
    <dgm:pt modelId="{76D62E27-12AF-4110-9F36-CE3E45ECFD61}" type="pres">
      <dgm:prSet presAssocID="{AF28EF3E-81C7-40AC-BB58-72AE8183EE05}" presName="parTxOnly" presStyleLbl="node1" presStyleIdx="8" presStyleCnt="10">
        <dgm:presLayoutVars>
          <dgm:chMax val="0"/>
          <dgm:chPref val="0"/>
          <dgm:bulletEnabled val="1"/>
        </dgm:presLayoutVars>
      </dgm:prSet>
      <dgm:spPr/>
      <dgm:t>
        <a:bodyPr/>
        <a:lstStyle/>
        <a:p>
          <a:endParaRPr lang="fr-FR"/>
        </a:p>
      </dgm:t>
    </dgm:pt>
    <dgm:pt modelId="{026579D3-AEE2-4607-BC45-0091C1C1DAA4}" type="pres">
      <dgm:prSet presAssocID="{498817E8-ED23-402B-8DA3-B26E12D122D2}" presName="parTxOnlySpace" presStyleCnt="0"/>
      <dgm:spPr/>
    </dgm:pt>
    <dgm:pt modelId="{C31160F2-8CF9-4C5C-98C2-8848AB25C244}" type="pres">
      <dgm:prSet presAssocID="{8CAC9204-8011-411A-B64E-2C09B05F66C0}" presName="parTxOnly" presStyleLbl="node1" presStyleIdx="9" presStyleCnt="10">
        <dgm:presLayoutVars>
          <dgm:chMax val="0"/>
          <dgm:chPref val="0"/>
          <dgm:bulletEnabled val="1"/>
        </dgm:presLayoutVars>
      </dgm:prSet>
      <dgm:spPr/>
      <dgm:t>
        <a:bodyPr/>
        <a:lstStyle/>
        <a:p>
          <a:endParaRPr lang="fr-FR"/>
        </a:p>
      </dgm:t>
    </dgm:pt>
  </dgm:ptLst>
  <dgm:cxnLst>
    <dgm:cxn modelId="{52C393D2-2300-45B5-858A-4402FFEA84D4}" srcId="{219B9BC0-0FFD-4BBB-A1C6-064E5932F675}" destId="{9C48D4FB-C546-4967-AFA3-601F1A0F617C}" srcOrd="1" destOrd="0" parTransId="{29C1983A-9F93-479D-B2BE-0E76A4A4C822}" sibTransId="{D5BD5C23-00FA-4528-B827-0172E1BFB8C4}"/>
    <dgm:cxn modelId="{921FA6DC-FFDF-224C-9366-545ECA70A4FD}" type="presOf" srcId="{0F72A534-61D0-471A-BF32-4AF8F2F2C710}" destId="{564DF5E7-35C6-460D-999F-F72A41D005AE}" srcOrd="0" destOrd="0" presId="urn:microsoft.com/office/officeart/2005/8/layout/chevron1"/>
    <dgm:cxn modelId="{904C3A86-2321-41DB-A2FD-AD741D182F7C}" srcId="{219B9BC0-0FFD-4BBB-A1C6-064E5932F675}" destId="{9AC14CFF-3033-4107-BF65-B0AB949C8ECD}" srcOrd="7" destOrd="0" parTransId="{66C8FDDF-F50B-4BF8-9C60-27E1DC5D18C8}" sibTransId="{18556963-2664-47C2-8695-AD3F5CDC0770}"/>
    <dgm:cxn modelId="{960B789D-B689-4F86-9C0F-1E9FF66FEF76}" srcId="{219B9BC0-0FFD-4BBB-A1C6-064E5932F675}" destId="{A741D482-486F-4FE6-9932-698E1D81A8E3}" srcOrd="6" destOrd="0" parTransId="{7CD773EA-F307-4BD3-A011-13C940260F07}" sibTransId="{64E5601B-C4F7-4C85-804B-C9CC3DF0CE19}"/>
    <dgm:cxn modelId="{42D7E2CF-2DF7-3347-9678-7E7B17658494}" type="presOf" srcId="{9AC14CFF-3033-4107-BF65-B0AB949C8ECD}" destId="{81362D1E-C073-4090-9079-C5A692520375}" srcOrd="0" destOrd="0" presId="urn:microsoft.com/office/officeart/2005/8/layout/chevron1"/>
    <dgm:cxn modelId="{26C901A1-F81C-9046-A47E-A2054EECBEF8}" type="presOf" srcId="{D43CD493-E38B-494F-A80A-D71B468185F0}" destId="{2D6F1171-C3F9-4258-BCF8-F0AC00361763}" srcOrd="0" destOrd="0" presId="urn:microsoft.com/office/officeart/2005/8/layout/chevron1"/>
    <dgm:cxn modelId="{773E1D7E-3C7C-45B9-AADB-52EA22D75376}" srcId="{219B9BC0-0FFD-4BBB-A1C6-064E5932F675}" destId="{0F72A534-61D0-471A-BF32-4AF8F2F2C710}" srcOrd="5" destOrd="0" parTransId="{5430DAEC-00D0-4D3F-B79F-00D3AB12E0A0}" sibTransId="{A98FBA35-6449-4817-B8D1-B6BADFDBAF04}"/>
    <dgm:cxn modelId="{39D0B686-C09B-D541-BF64-3CAA8CCAEC97}" type="presOf" srcId="{5230ED21-38B5-41CC-B8BA-887E824AD5CD}" destId="{D4540FE9-6E3D-41FA-B44A-EFA0D02B5D7B}" srcOrd="0" destOrd="0" presId="urn:microsoft.com/office/officeart/2005/8/layout/chevron1"/>
    <dgm:cxn modelId="{E999B99E-7661-47C3-9083-CC5490B7810A}" srcId="{219B9BC0-0FFD-4BBB-A1C6-064E5932F675}" destId="{5230ED21-38B5-41CC-B8BA-887E824AD5CD}" srcOrd="3" destOrd="0" parTransId="{D2EBA3D0-9547-4607-AE79-2C1AAB9F7C08}" sibTransId="{4043336A-26FA-460B-8E08-D135711105FE}"/>
    <dgm:cxn modelId="{CEBA49DC-2606-4908-A9B8-18272DE89936}" srcId="{219B9BC0-0FFD-4BBB-A1C6-064E5932F675}" destId="{D43CD493-E38B-494F-A80A-D71B468185F0}" srcOrd="4" destOrd="0" parTransId="{28B3BAF0-D800-4C00-AA09-887A2D30515A}" sibTransId="{8E900488-6FB7-40A4-8786-74C2401D0E68}"/>
    <dgm:cxn modelId="{CE21A093-9FDC-3745-8C85-AA42604D16EC}" type="presOf" srcId="{04E04F28-F223-497C-9287-3608035CE26E}" destId="{AD3DEAB9-36A2-4A02-93EE-34095127AB2A}" srcOrd="0" destOrd="0" presId="urn:microsoft.com/office/officeart/2005/8/layout/chevron1"/>
    <dgm:cxn modelId="{AD520559-1AAE-394D-AC26-66D60F948388}" type="presOf" srcId="{219B9BC0-0FFD-4BBB-A1C6-064E5932F675}" destId="{0BE5FA49-38C3-47AA-B3D3-D4B4F1331B4F}" srcOrd="0" destOrd="0" presId="urn:microsoft.com/office/officeart/2005/8/layout/chevron1"/>
    <dgm:cxn modelId="{C0A33C23-59B5-624C-8994-748EE1E2B093}" type="presOf" srcId="{A741D482-486F-4FE6-9932-698E1D81A8E3}" destId="{427BAED8-9A9F-4706-B3FF-3B840B01E49F}" srcOrd="0" destOrd="0" presId="urn:microsoft.com/office/officeart/2005/8/layout/chevron1"/>
    <dgm:cxn modelId="{999ABCFB-6515-0440-A1D9-2548E5B0421F}" type="presOf" srcId="{8CAC9204-8011-411A-B64E-2C09B05F66C0}" destId="{C31160F2-8CF9-4C5C-98C2-8848AB25C244}" srcOrd="0" destOrd="0" presId="urn:microsoft.com/office/officeart/2005/8/layout/chevron1"/>
    <dgm:cxn modelId="{9C73DC6E-3F77-4998-A4F2-87C72E433BD4}" srcId="{219B9BC0-0FFD-4BBB-A1C6-064E5932F675}" destId="{A031B552-E872-4D93-BCB2-09D21CB9E812}" srcOrd="2" destOrd="0" parTransId="{3B986D70-E496-438A-8312-6C7270E97268}" sibTransId="{55A0261C-71BC-4582-B9A4-CC3339E31772}"/>
    <dgm:cxn modelId="{AA16644D-0853-7F48-B56B-14D4F3A09576}" type="presOf" srcId="{A031B552-E872-4D93-BCB2-09D21CB9E812}" destId="{E5E46ED3-1C00-4990-B916-C83D3F11C034}" srcOrd="0" destOrd="0" presId="urn:microsoft.com/office/officeart/2005/8/layout/chevron1"/>
    <dgm:cxn modelId="{1328EE50-3109-485E-B17E-A2ED25CF2BED}" srcId="{219B9BC0-0FFD-4BBB-A1C6-064E5932F675}" destId="{04E04F28-F223-497C-9287-3608035CE26E}" srcOrd="0" destOrd="0" parTransId="{CA9C2682-953B-44E1-8D91-11181756F16B}" sibTransId="{008BFD7B-3B48-41C3-9247-19DF3DEC12D1}"/>
    <dgm:cxn modelId="{49295170-98EB-AA4F-AEF0-A5DA46F86BFC}" type="presOf" srcId="{9C48D4FB-C546-4967-AFA3-601F1A0F617C}" destId="{8D5A2BEF-BF6C-41CA-AD98-9CF2E3D76B78}" srcOrd="0" destOrd="0" presId="urn:microsoft.com/office/officeart/2005/8/layout/chevron1"/>
    <dgm:cxn modelId="{271AECC6-8826-47CD-A490-F08971B7F09A}" srcId="{219B9BC0-0FFD-4BBB-A1C6-064E5932F675}" destId="{8CAC9204-8011-411A-B64E-2C09B05F66C0}" srcOrd="9" destOrd="0" parTransId="{0EFF1DD8-34DB-4EA3-BF5F-039011E106FC}" sibTransId="{2FD7EEE4-F107-4E48-B5C3-17ADC6D2CB36}"/>
    <dgm:cxn modelId="{A74897F4-B9F6-4A35-A518-0A5CB54C1310}" srcId="{219B9BC0-0FFD-4BBB-A1C6-064E5932F675}" destId="{AF28EF3E-81C7-40AC-BB58-72AE8183EE05}" srcOrd="8" destOrd="0" parTransId="{CAF35A33-7CCD-4223-8D6D-5095099F6FD8}" sibTransId="{498817E8-ED23-402B-8DA3-B26E12D122D2}"/>
    <dgm:cxn modelId="{BCD611F9-5A41-9344-B461-3CF97ADE5D0B}" type="presOf" srcId="{AF28EF3E-81C7-40AC-BB58-72AE8183EE05}" destId="{76D62E27-12AF-4110-9F36-CE3E45ECFD61}" srcOrd="0" destOrd="0" presId="urn:microsoft.com/office/officeart/2005/8/layout/chevron1"/>
    <dgm:cxn modelId="{411FA55C-65D5-8041-8021-A42CA0C1631E}" type="presParOf" srcId="{0BE5FA49-38C3-47AA-B3D3-D4B4F1331B4F}" destId="{AD3DEAB9-36A2-4A02-93EE-34095127AB2A}" srcOrd="0" destOrd="0" presId="urn:microsoft.com/office/officeart/2005/8/layout/chevron1"/>
    <dgm:cxn modelId="{3326A71B-D00C-2546-87EC-E5C05EDC04E2}" type="presParOf" srcId="{0BE5FA49-38C3-47AA-B3D3-D4B4F1331B4F}" destId="{E6F15529-AFBF-4778-9D2A-25556927DE8D}" srcOrd="1" destOrd="0" presId="urn:microsoft.com/office/officeart/2005/8/layout/chevron1"/>
    <dgm:cxn modelId="{A3D0FD97-BF97-844C-8570-69D1287A9652}" type="presParOf" srcId="{0BE5FA49-38C3-47AA-B3D3-D4B4F1331B4F}" destId="{8D5A2BEF-BF6C-41CA-AD98-9CF2E3D76B78}" srcOrd="2" destOrd="0" presId="urn:microsoft.com/office/officeart/2005/8/layout/chevron1"/>
    <dgm:cxn modelId="{0E97B3DF-86C8-F348-A00F-FCA048CA227D}" type="presParOf" srcId="{0BE5FA49-38C3-47AA-B3D3-D4B4F1331B4F}" destId="{9174767F-16B8-4EF0-ACF9-911D427C7537}" srcOrd="3" destOrd="0" presId="urn:microsoft.com/office/officeart/2005/8/layout/chevron1"/>
    <dgm:cxn modelId="{7BF0B0E3-B334-AD48-9071-65691127BDFD}" type="presParOf" srcId="{0BE5FA49-38C3-47AA-B3D3-D4B4F1331B4F}" destId="{E5E46ED3-1C00-4990-B916-C83D3F11C034}" srcOrd="4" destOrd="0" presId="urn:microsoft.com/office/officeart/2005/8/layout/chevron1"/>
    <dgm:cxn modelId="{78A154B6-0DFD-054A-940D-DB9E36465845}" type="presParOf" srcId="{0BE5FA49-38C3-47AA-B3D3-D4B4F1331B4F}" destId="{B79190DA-682C-4BFC-8586-2F02F0B5BF8E}" srcOrd="5" destOrd="0" presId="urn:microsoft.com/office/officeart/2005/8/layout/chevron1"/>
    <dgm:cxn modelId="{130A0F7C-E015-8F42-9B79-4C7B775A4EA4}" type="presParOf" srcId="{0BE5FA49-38C3-47AA-B3D3-D4B4F1331B4F}" destId="{D4540FE9-6E3D-41FA-B44A-EFA0D02B5D7B}" srcOrd="6" destOrd="0" presId="urn:microsoft.com/office/officeart/2005/8/layout/chevron1"/>
    <dgm:cxn modelId="{C0BA51BC-56FE-EC46-9C56-E669D6D56A24}" type="presParOf" srcId="{0BE5FA49-38C3-47AA-B3D3-D4B4F1331B4F}" destId="{AD641393-B2DC-4230-B318-954BA9721590}" srcOrd="7" destOrd="0" presId="urn:microsoft.com/office/officeart/2005/8/layout/chevron1"/>
    <dgm:cxn modelId="{412AC62C-C213-884D-B11D-3F83E806F920}" type="presParOf" srcId="{0BE5FA49-38C3-47AA-B3D3-D4B4F1331B4F}" destId="{2D6F1171-C3F9-4258-BCF8-F0AC00361763}" srcOrd="8" destOrd="0" presId="urn:microsoft.com/office/officeart/2005/8/layout/chevron1"/>
    <dgm:cxn modelId="{737FE81C-89DC-644F-A388-F133D5CC8E54}" type="presParOf" srcId="{0BE5FA49-38C3-47AA-B3D3-D4B4F1331B4F}" destId="{32DFCC80-9ADB-4E8B-B30E-3AC40BE8D592}" srcOrd="9" destOrd="0" presId="urn:microsoft.com/office/officeart/2005/8/layout/chevron1"/>
    <dgm:cxn modelId="{071A66A6-74AE-2046-8BB0-C6742B17FFF1}" type="presParOf" srcId="{0BE5FA49-38C3-47AA-B3D3-D4B4F1331B4F}" destId="{564DF5E7-35C6-460D-999F-F72A41D005AE}" srcOrd="10" destOrd="0" presId="urn:microsoft.com/office/officeart/2005/8/layout/chevron1"/>
    <dgm:cxn modelId="{8FA38FB4-D851-AC40-A8C8-97C1BD061CEF}" type="presParOf" srcId="{0BE5FA49-38C3-47AA-B3D3-D4B4F1331B4F}" destId="{0886E730-5D81-47C2-8797-A11FB9C1900E}" srcOrd="11" destOrd="0" presId="urn:microsoft.com/office/officeart/2005/8/layout/chevron1"/>
    <dgm:cxn modelId="{C88E5884-0D02-7A4D-A68C-276A5A9CC153}" type="presParOf" srcId="{0BE5FA49-38C3-47AA-B3D3-D4B4F1331B4F}" destId="{427BAED8-9A9F-4706-B3FF-3B840B01E49F}" srcOrd="12" destOrd="0" presId="urn:microsoft.com/office/officeart/2005/8/layout/chevron1"/>
    <dgm:cxn modelId="{572D9E67-7D5B-6943-8DA4-B15F35055C40}" type="presParOf" srcId="{0BE5FA49-38C3-47AA-B3D3-D4B4F1331B4F}" destId="{9E7CBD28-E9C5-422A-95EA-52A17EF8FBA0}" srcOrd="13" destOrd="0" presId="urn:microsoft.com/office/officeart/2005/8/layout/chevron1"/>
    <dgm:cxn modelId="{2A9F72E2-4F20-E242-8863-7DB267B7C53A}" type="presParOf" srcId="{0BE5FA49-38C3-47AA-B3D3-D4B4F1331B4F}" destId="{81362D1E-C073-4090-9079-C5A692520375}" srcOrd="14" destOrd="0" presId="urn:microsoft.com/office/officeart/2005/8/layout/chevron1"/>
    <dgm:cxn modelId="{15D1C179-518E-FD43-8F7F-5406DF7A5AFB}" type="presParOf" srcId="{0BE5FA49-38C3-47AA-B3D3-D4B4F1331B4F}" destId="{3E586F0B-CCE8-44EA-ACCC-E9D276E44A15}" srcOrd="15" destOrd="0" presId="urn:microsoft.com/office/officeart/2005/8/layout/chevron1"/>
    <dgm:cxn modelId="{F6DD5764-8C7F-E944-89A7-442B9ADC488F}" type="presParOf" srcId="{0BE5FA49-38C3-47AA-B3D3-D4B4F1331B4F}" destId="{76D62E27-12AF-4110-9F36-CE3E45ECFD61}" srcOrd="16" destOrd="0" presId="urn:microsoft.com/office/officeart/2005/8/layout/chevron1"/>
    <dgm:cxn modelId="{F49A7280-CC2F-914E-B06E-AACAB2826868}" type="presParOf" srcId="{0BE5FA49-38C3-47AA-B3D3-D4B4F1331B4F}" destId="{026579D3-AEE2-4607-BC45-0091C1C1DAA4}" srcOrd="17" destOrd="0" presId="urn:microsoft.com/office/officeart/2005/8/layout/chevron1"/>
    <dgm:cxn modelId="{CA97EACC-D837-A949-9155-0C010C4B07B8}" type="presParOf" srcId="{0BE5FA49-38C3-47AA-B3D3-D4B4F1331B4F}" destId="{C31160F2-8CF9-4C5C-98C2-8848AB25C24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B268C-3231-204A-824D-FE3AB48E8E00}" type="datetimeFigureOut">
              <a:rPr lang="fr-FR" smtClean="0"/>
              <a:t>03/11/2016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4E619-5951-304E-9EBC-4E6A7CE57457}" type="slidenum">
              <a:rPr lang="fr-FR" smtClean="0"/>
              <a:t>‹N°›</a:t>
            </a:fld>
            <a:endParaRPr lang="fr-FR"/>
          </a:p>
        </p:txBody>
      </p:sp>
    </p:spTree>
    <p:extLst>
      <p:ext uri="{BB962C8B-B14F-4D97-AF65-F5344CB8AC3E}">
        <p14:creationId xmlns:p14="http://schemas.microsoft.com/office/powerpoint/2010/main" val="3294669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fr-FR">
              <a:latin typeface="Calibri" charset="0"/>
            </a:endParaRPr>
          </a:p>
        </p:txBody>
      </p:sp>
      <p:sp>
        <p:nvSpPr>
          <p:cNvPr id="450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844D652-7EDC-7E40-BDE5-235C671A0D00}" type="slidenum">
              <a:rPr lang="fr-FR"/>
              <a:pPr/>
              <a:t>5</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Arial" charset="0"/>
            </a:endParaRPr>
          </a:p>
        </p:txBody>
      </p:sp>
      <p:sp>
        <p:nvSpPr>
          <p:cNvPr id="4198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B542D0-BA6A-3249-AB22-6622636A8605}" type="slidenum">
              <a:rPr lang="fr-FR">
                <a:solidFill>
                  <a:prstClr val="black"/>
                </a:solidFill>
              </a:rPr>
              <a:pPr eaLnBrk="1" hangingPunct="1"/>
              <a:t>27</a:t>
            </a:fld>
            <a:endParaRPr 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545" y="8684973"/>
            <a:ext cx="2971853" cy="45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1" tIns="46051" rIns="92101" bIns="46051"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5F55E58-DB8A-B84D-A5DF-CBF85B169ED0}" type="slidenum">
              <a:rPr lang="fr-FR" sz="1200"/>
              <a:pPr algn="r" eaLnBrk="1" hangingPunct="1"/>
              <a:t>28</a:t>
            </a:fld>
            <a:endParaRPr lang="fr-FR" sz="1200"/>
          </a:p>
        </p:txBody>
      </p:sp>
      <p:sp>
        <p:nvSpPr>
          <p:cNvPr id="43011" name="Rectangle 7"/>
          <p:cNvSpPr txBox="1">
            <a:spLocks noGrp="1" noChangeArrowheads="1"/>
          </p:cNvSpPr>
          <p:nvPr/>
        </p:nvSpPr>
        <p:spPr bwMode="auto">
          <a:xfrm>
            <a:off x="3884545" y="8684973"/>
            <a:ext cx="2971853" cy="45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1" tIns="46051" rIns="92101" bIns="46051"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964EF4A-D279-1E4B-882F-2BF096E3EB47}" type="slidenum">
              <a:rPr lang="en-US" sz="1200">
                <a:cs typeface="Arial" charset="0"/>
              </a:rPr>
              <a:pPr algn="r" eaLnBrk="1" hangingPunct="1"/>
              <a:t>28</a:t>
            </a:fld>
            <a:endParaRPr lang="en-US" sz="1200">
              <a:cs typeface="Arial" charset="0"/>
            </a:endParaRPr>
          </a:p>
        </p:txBody>
      </p:sp>
      <p:sp>
        <p:nvSpPr>
          <p:cNvPr id="43012" name="Rectangle 2"/>
          <p:cNvSpPr>
            <a:spLocks noGrp="1" noRot="1" noChangeAspect="1" noChangeArrowheads="1" noTextEdit="1"/>
          </p:cNvSpPr>
          <p:nvPr>
            <p:ph type="sldImg"/>
          </p:nvPr>
        </p:nvSpPr>
        <p:spPr>
          <a:xfrm>
            <a:off x="792602" y="640299"/>
            <a:ext cx="4622704" cy="3164950"/>
          </a:xfrm>
          <a:ln/>
        </p:spPr>
      </p:sp>
      <p:sp>
        <p:nvSpPr>
          <p:cNvPr id="43013" name="Text Box 3"/>
          <p:cNvSpPr>
            <a:spLocks noGrp="1" noChangeArrowheads="1"/>
          </p:cNvSpPr>
          <p:nvPr>
            <p:ph type="body" idx="1"/>
          </p:nvPr>
        </p:nvSpPr>
        <p:spPr>
          <a:xfrm>
            <a:off x="621271" y="4009912"/>
            <a:ext cx="4965365" cy="3797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8788" eaLnBrk="1" hangingPunct="1">
              <a:lnSpc>
                <a:spcPct val="93000"/>
              </a:lnSpc>
              <a:spcBef>
                <a:spcPct val="0"/>
              </a:spcBef>
              <a:buSzPct val="45000"/>
              <a:tabLst>
                <a:tab pos="727075" algn="l"/>
                <a:tab pos="1455738" algn="l"/>
                <a:tab pos="2184400" algn="l"/>
                <a:tab pos="2914650" algn="l"/>
                <a:tab pos="3641725" algn="l"/>
                <a:tab pos="4371975" algn="l"/>
                <a:tab pos="5102225" algn="l"/>
              </a:tabLst>
            </a:pPr>
            <a:r>
              <a:rPr lang="en-US" sz="1000">
                <a:latin typeface="Arial Unicode MS" charset="0"/>
              </a:rPr>
              <a:t>Figure 2. Kaplan–Meier Estimates of Time to HIV Infection (Modified Intention-to-Treat Population). The cumulative probability of HIV acquisition is shown for the two study groups. The efficacy of preexposure prophylaxis with emtricitabine and tenofovir disoproxil fumarate (FTC–TDF) was 44%, as compared with placebo (P=0.005). The inset graph shows a more detailed version of the overall graph up to a probability of 0.10.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29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30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i="1"/>
              <a:t>CI, confidence interval.</a:t>
            </a:r>
          </a:p>
        </p:txBody>
      </p:sp>
      <p:sp>
        <p:nvSpPr>
          <p:cNvPr id="58372" name="Slide Number Placeholder 3"/>
          <p:cNvSpPr>
            <a:spLocks noGrp="1"/>
          </p:cNvSpPr>
          <p:nvPr>
            <p:ph type="sldNum" sz="quarter" idx="5"/>
          </p:nvPr>
        </p:nvSpPr>
        <p:spPr>
          <a:noFill/>
        </p:spPr>
        <p:txBody>
          <a:bodyPr/>
          <a:lstStyle/>
          <a:p>
            <a:fld id="{0AB5E67E-41DC-2344-A194-C06B07D9CEC0}" type="slidenum">
              <a:rPr lang="en-US">
                <a:solidFill>
                  <a:prstClr val="black"/>
                </a:solidFill>
                <a:latin typeface="Calibri"/>
              </a:rPr>
              <a:pPr/>
              <a:t>32</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B7BD2D98-755C-7844-AA6B-AE06A170254A}" type="slidenum">
              <a:rPr lang="fr-FR" smtClean="0"/>
              <a:pPr/>
              <a:t>12</a:t>
            </a:fld>
            <a:endParaRPr lang="fr-FR"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endParaRPr lang="en-US" dirty="0" smtClean="0">
              <a:latin typeface="Times"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pPr defTabSz="912813"/>
            <a:fld id="{148A6AF8-E9CB-45E8-BABE-FAC5A2EA15E4}" type="slidenum">
              <a:rPr lang="en-US" smtClean="0">
                <a:solidFill>
                  <a:srgbClr val="000000"/>
                </a:solidFill>
              </a:rPr>
              <a:pPr defTabSz="912813"/>
              <a:t>14</a:t>
            </a:fld>
            <a:endParaRPr lang="en-US" smtClean="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a:noFill/>
        </p:spPr>
        <p:txBody>
          <a:bodyPr/>
          <a:lstStyle/>
          <a:p>
            <a:pPr marL="0" lvl="2" defTabSz="896938" eaLnBrk="1" hangingPunct="1">
              <a:spcBef>
                <a:spcPct val="0"/>
              </a:spcBef>
            </a:pPr>
            <a:r>
              <a:rPr lang="en-US" sz="2700" dirty="0" smtClean="0">
                <a:cs typeface="Arial" charset="0"/>
              </a:rPr>
              <a:t>HPTN 052 enrolled serodiscordant couples and the infected participant required  CD4 counts between 350 and 550.    Infected participants were either offered immediate combination ART, or ART was delayed until CD4 fell between 20 and 250, but as close to 250 as possible.  Two points to be made: when the study was designed WHO guidelines recommended that ART be initiated before CD4 fell below 200.  Second, discordant couples are special and even a little unusual, because HIV transmission has not occurred.  The primary endpoint of this study was measurement of </a:t>
            </a:r>
            <a:r>
              <a:rPr lang="en-US" sz="2700" dirty="0" err="1" smtClean="0">
                <a:cs typeface="Arial" charset="0"/>
              </a:rPr>
              <a:t>linke</a:t>
            </a:r>
            <a:r>
              <a:rPr lang="en-US" sz="2700" dirty="0" smtClean="0">
                <a:cs typeface="Arial" charset="0"/>
              </a:rPr>
              <a:t> transmission of HIV.  We also </a:t>
            </a:r>
            <a:r>
              <a:rPr lang="en-US" sz="2700" dirty="0" err="1" smtClean="0">
                <a:cs typeface="Arial" charset="0"/>
              </a:rPr>
              <a:t>messured</a:t>
            </a:r>
            <a:r>
              <a:rPr lang="en-US" sz="2700" dirty="0" smtClean="0">
                <a:cs typeface="Arial" charset="0"/>
              </a:rPr>
              <a:t> clinical events and death as a stand alone endpoint, and as part of a composite endpoint that considered prevention and treatment benefits concomitantly.  The composite endpoint served as a pre-arranged intervention boundary for the DSMB.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p:spPr>
        <p:txBody>
          <a:bodyPr/>
          <a:lstStyle/>
          <a:p>
            <a:r>
              <a:rPr lang="en-US" smtClean="0"/>
              <a:t>We screened 10, 838 infected people to enroll 1763 couples.  Note that the couples were equally distributed in groups.  50% of the infected participants were men (WE NEED TO DELETE SOME DETAIL!!) </a:t>
            </a:r>
          </a:p>
        </p:txBody>
      </p:sp>
      <p:sp>
        <p:nvSpPr>
          <p:cNvPr id="60419" name="Slide Number Placeholder 3"/>
          <p:cNvSpPr>
            <a:spLocks noGrp="1"/>
          </p:cNvSpPr>
          <p:nvPr>
            <p:ph type="sldNum" sz="quarter" idx="5"/>
          </p:nvPr>
        </p:nvSpPr>
        <p:spPr>
          <a:noFill/>
          <a:ln>
            <a:miter lim="800000"/>
            <a:headEnd/>
            <a:tailEnd/>
          </a:ln>
        </p:spPr>
        <p:txBody>
          <a:bodyPr/>
          <a:lstStyle/>
          <a:p>
            <a:fld id="{1724BAEA-2D7E-458C-AA1C-1E32C05E5CCA}" type="slidenum">
              <a:rPr lang="en-US" smtClean="0"/>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r>
              <a:rPr lang="en-US" smtClean="0"/>
              <a:t>We screened 10, 838 infected people to enroll 1763 couples.  Note that the couples were equally distributed in groups.  50% of the infected participants were men (WE NEED TO DELETE SOME DETAIL!!) </a:t>
            </a:r>
          </a:p>
        </p:txBody>
      </p:sp>
      <p:sp>
        <p:nvSpPr>
          <p:cNvPr id="62467" name="Slide Number Placeholder 3"/>
          <p:cNvSpPr>
            <a:spLocks noGrp="1"/>
          </p:cNvSpPr>
          <p:nvPr>
            <p:ph type="sldNum" sz="quarter" idx="5"/>
          </p:nvPr>
        </p:nvSpPr>
        <p:spPr>
          <a:noFill/>
          <a:ln>
            <a:miter lim="800000"/>
            <a:headEnd/>
            <a:tailEnd/>
          </a:ln>
        </p:spPr>
        <p:txBody>
          <a:bodyPr/>
          <a:lstStyle/>
          <a:p>
            <a:fld id="{44D76B83-D101-418C-BE00-58A6DAE7DB26}"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Espace réservé de l'image des diapositives 1"/>
          <p:cNvSpPr>
            <a:spLocks noGrp="1" noRot="1" noChangeAspect="1" noTextEdit="1"/>
          </p:cNvSpPr>
          <p:nvPr>
            <p:ph type="sldImg"/>
          </p:nvPr>
        </p:nvSpPr>
        <p:spPr>
          <a:xfrm>
            <a:off x="1143000" y="685800"/>
            <a:ext cx="4572000" cy="3429000"/>
          </a:xfrm>
          <a:ln/>
        </p:spPr>
      </p:sp>
      <p:sp>
        <p:nvSpPr>
          <p:cNvPr id="458754" name="Espace réservé des commentaires 2"/>
          <p:cNvSpPr>
            <a:spLocks noGrp="1"/>
          </p:cNvSpPr>
          <p:nvPr>
            <p:ph type="body" idx="1"/>
          </p:nvPr>
        </p:nvSpPr>
        <p:spPr/>
        <p:txBody>
          <a:bodyPr/>
          <a:lstStyle/>
          <a:p>
            <a:r>
              <a:rPr lang="fr-FR" altLang="fr-FR" smtClean="0"/>
              <a:t>Des cas de contamination de VIH sont survenus chez les partenaires négatifs (nombre non précisé), mais aucun cas de transmission phylogénétiquement liée n’était observé.</a:t>
            </a:r>
          </a:p>
          <a:p>
            <a:endParaRPr lang="fr-FR" altLang="fr-FR" smtClean="0"/>
          </a:p>
        </p:txBody>
      </p:sp>
    </p:spTree>
    <p:extLst>
      <p:ext uri="{BB962C8B-B14F-4D97-AF65-F5344CB8AC3E}">
        <p14:creationId xmlns:p14="http://schemas.microsoft.com/office/powerpoint/2010/main" val="196848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75E37F-893A-F24A-AA25-1A202A978C29}" type="slidenum">
              <a:rPr lang="fr-FR" sz="1200">
                <a:solidFill>
                  <a:prstClr val="black"/>
                </a:solidFill>
              </a:rPr>
              <a:pPr eaLnBrk="1" hangingPunct="1"/>
              <a:t>24</a:t>
            </a:fld>
            <a:endParaRPr lang="fr-FR" sz="1200">
              <a:solidFill>
                <a:prstClr val="black"/>
              </a:solidFill>
            </a:endParaRPr>
          </a:p>
        </p:txBody>
      </p:sp>
      <p:sp>
        <p:nvSpPr>
          <p:cNvPr id="25603" name="Rectangle 7"/>
          <p:cNvSpPr txBox="1">
            <a:spLocks noGrp="1" noChangeArrowheads="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65A09590-59E9-514B-AB50-62E388BCCBD5}" type="slidenum">
              <a:rPr lang="en-US" sz="1200" smtClean="0">
                <a:solidFill>
                  <a:prstClr val="black"/>
                </a:solidFill>
                <a:cs typeface="Arial" charset="0"/>
              </a:rPr>
              <a:pPr algn="r" defTabSz="914400" eaLnBrk="1" fontAlgn="base" hangingPunct="1">
                <a:spcBef>
                  <a:spcPct val="0"/>
                </a:spcBef>
                <a:spcAft>
                  <a:spcPct val="0"/>
                </a:spcAft>
              </a:pPr>
              <a:t>24</a:t>
            </a:fld>
            <a:endParaRPr lang="en-US" sz="1200" smtClean="0">
              <a:solidFill>
                <a:prstClr val="black"/>
              </a:solidFill>
              <a:cs typeface="Arial" charset="0"/>
            </a:endParaRPr>
          </a:p>
        </p:txBody>
      </p:sp>
      <p:sp>
        <p:nvSpPr>
          <p:cNvPr id="25604" name="Rectangle 2"/>
          <p:cNvSpPr>
            <a:spLocks noGrp="1" noRot="1" noChangeAspect="1" noChangeArrowheads="1" noTextEdit="1"/>
          </p:cNvSpPr>
          <p:nvPr>
            <p:ph type="sldImg"/>
          </p:nvPr>
        </p:nvSpPr>
        <p:spPr>
          <a:xfrm>
            <a:off x="918064" y="683925"/>
            <a:ext cx="5025105" cy="3429919"/>
          </a:xfrm>
          <a:ln/>
        </p:spPr>
      </p:sp>
      <p:sp>
        <p:nvSpPr>
          <p:cNvPr id="25605" name="Rectangle 3"/>
          <p:cNvSpPr>
            <a:spLocks noGrp="1" noChangeArrowheads="1"/>
          </p:cNvSpPr>
          <p:nvPr>
            <p:ph type="body" idx="1"/>
          </p:nvPr>
        </p:nvSpPr>
        <p:spPr>
          <a:xfrm>
            <a:off x="685316" y="4343290"/>
            <a:ext cx="5487370" cy="41167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a:latin typeface="Arial" charset="0"/>
              </a:rPr>
              <a:t>Main messages:</a:t>
            </a:r>
          </a:p>
          <a:p>
            <a:pPr eaLnBrk="1" hangingPunct="1">
              <a:buFontTx/>
              <a:buChar char="•"/>
            </a:pPr>
            <a:r>
              <a:rPr lang="en-GB">
                <a:latin typeface="Arial" charset="0"/>
              </a:rPr>
              <a:t>The Caprisa study was conducted in KwaZulu-Natal, South Africa in a population of women 18-40 yo, that were sexually active and at high risk for contracting HIV. Sero-status, safety, sexual behaviour, gel and condom use were assessed monthly for 30 months.</a:t>
            </a:r>
          </a:p>
          <a:p>
            <a:pPr eaLnBrk="1" hangingPunct="1">
              <a:buFontTx/>
              <a:buChar char="•"/>
            </a:pPr>
            <a:r>
              <a:rPr lang="en-GB">
                <a:latin typeface="Arial" charset="0"/>
              </a:rPr>
              <a:t>Women were requested to insert one dose of gel within 12 hours before sex and as soon as possible within 12 hours after sex. This dosing strategy was based on the data from monkey challenge studies and perinatal transmission studies.</a:t>
            </a:r>
          </a:p>
          <a:p>
            <a:pPr eaLnBrk="1" hangingPunct="1"/>
            <a:endParaRPr lang="en-GB">
              <a:latin typeface="Arial" charset="0"/>
            </a:endParaRPr>
          </a:p>
          <a:p>
            <a:pPr eaLnBrk="1" hangingPunct="1"/>
            <a:r>
              <a:rPr lang="en-GB" b="1">
                <a:latin typeface="Arial" charset="0"/>
              </a:rPr>
              <a:t>Background: </a:t>
            </a:r>
          </a:p>
          <a:p>
            <a:pPr eaLnBrk="1" hangingPunct="1"/>
            <a:r>
              <a:rPr lang="en-GB">
                <a:latin typeface="Arial" charset="0"/>
              </a:rPr>
              <a:t>Tenofovir (PMPA) was studied due to the effectiveness, safety, and long half life, along with the protective data in the monkey challenge studies.</a:t>
            </a: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0ECB5C-821E-2443-906E-6A835E80287F}" type="slidenum">
              <a:rPr lang="fr-FR" sz="1200">
                <a:solidFill>
                  <a:prstClr val="black"/>
                </a:solidFill>
              </a:rPr>
              <a:pPr eaLnBrk="1" hangingPunct="1"/>
              <a:t>25</a:t>
            </a:fld>
            <a:endParaRPr lang="fr-FR" sz="1200">
              <a:solidFill>
                <a:prstClr val="black"/>
              </a:solidFill>
            </a:endParaRPr>
          </a:p>
        </p:txBody>
      </p:sp>
      <p:sp>
        <p:nvSpPr>
          <p:cNvPr id="27651" name="Rectangle 7"/>
          <p:cNvSpPr txBox="1">
            <a:spLocks noGrp="1" noChangeArrowheads="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1300CBB8-EA96-764D-85F1-43F12627BCAA}" type="slidenum">
              <a:rPr lang="en-US" sz="1200" smtClean="0">
                <a:solidFill>
                  <a:prstClr val="black"/>
                </a:solidFill>
                <a:cs typeface="Arial" charset="0"/>
              </a:rPr>
              <a:pPr algn="r" defTabSz="914400" eaLnBrk="1" fontAlgn="base" hangingPunct="1">
                <a:spcBef>
                  <a:spcPct val="0"/>
                </a:spcBef>
                <a:spcAft>
                  <a:spcPct val="0"/>
                </a:spcAft>
              </a:pPr>
              <a:t>25</a:t>
            </a:fld>
            <a:endParaRPr lang="en-US" sz="1200" smtClean="0">
              <a:solidFill>
                <a:prstClr val="black"/>
              </a:solidFill>
              <a:cs typeface="Arial" charset="0"/>
            </a:endParaRPr>
          </a:p>
        </p:txBody>
      </p:sp>
      <p:sp>
        <p:nvSpPr>
          <p:cNvPr id="27652" name="Rectangle 2"/>
          <p:cNvSpPr>
            <a:spLocks noGrp="1" noRot="1" noChangeAspect="1" noChangeArrowheads="1" noTextEdit="1"/>
          </p:cNvSpPr>
          <p:nvPr>
            <p:ph type="sldImg"/>
          </p:nvPr>
        </p:nvSpPr>
        <p:spPr>
          <a:xfrm>
            <a:off x="785526" y="641272"/>
            <a:ext cx="4635574" cy="3163704"/>
          </a:xfrm>
          <a:ln/>
        </p:spPr>
      </p:sp>
      <p:sp>
        <p:nvSpPr>
          <p:cNvPr id="27653" name="Text Box 3"/>
          <p:cNvSpPr>
            <a:spLocks noGrp="1" noChangeArrowheads="1"/>
          </p:cNvSpPr>
          <p:nvPr>
            <p:ph type="body" idx="1"/>
          </p:nvPr>
        </p:nvSpPr>
        <p:spPr>
          <a:xfrm>
            <a:off x="620662" y="4009417"/>
            <a:ext cx="4965302" cy="37976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US" sz="1000">
                <a:latin typeface="Arial Unicode MS" charset="0"/>
              </a:rPr>
              <a:t>Figure 2. Kaplan–Meier Estimates of Time to HIV Infection (Modified Intention-to-Treat Population). The cumulative probability of HIV acquisition is shown for the two study groups. The efficacy of preexposure prophylaxis with emtricitabine and tenofovir disoproxil fumarate (FTC–TDF) was 44%, as compared with placebo (P=0.005). The inset graph shows a more detailed version of the overall graph up to a probability of 0.10.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FR" smtClean="0"/>
              <a:t>Cliquez et modifiez le titre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pPr eaLnBrk="1" latinLnBrk="0" hangingPunct="1"/>
            <a:fld id="{9D21D778-B565-4D7E-94D7-64010A445B68}" type="datetimeFigureOut">
              <a:rPr lang="en-US" smtClean="0"/>
              <a:pPr eaLnBrk="1" latinLnBrk="0" hangingPunct="1"/>
              <a:t>11/3/2016</a:t>
            </a:fld>
            <a:endParaRPr lang="en-US" dirty="0"/>
          </a:p>
        </p:txBody>
      </p:sp>
      <p:sp>
        <p:nvSpPr>
          <p:cNvPr id="5" name="Footer Placeholder 4"/>
          <p:cNvSpPr>
            <a:spLocks noGrp="1"/>
          </p:cNvSpPr>
          <p:nvPr>
            <p:ph type="ftr" sz="quarter" idx="11"/>
          </p:nvPr>
        </p:nvSpPr>
        <p:spPr bwMode="white"/>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98F9E3D-1A93-5C4D-B14D-8BE1FF436662}" type="slidenum">
              <a:rPr lang="fr-FR" smtClean="0"/>
              <a:t>‹N°›</a:t>
            </a:fld>
            <a:endParaRPr lang="fr-FR"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766116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6508161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2878695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C0569DFF-7BD6-6741-84B5-C67289A9AADF}" type="slidenum">
              <a:rPr lang="fr-FR"/>
              <a:pPr/>
              <a:t>‹N°›</a:t>
            </a:fld>
            <a:endParaRPr lang="fr-FR"/>
          </a:p>
        </p:txBody>
      </p:sp>
    </p:spTree>
    <p:extLst>
      <p:ext uri="{BB962C8B-B14F-4D97-AF65-F5344CB8AC3E}">
        <p14:creationId xmlns:p14="http://schemas.microsoft.com/office/powerpoint/2010/main" val="7751588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918DB589-04E7-7B42-8B3F-85F680F740FB}" type="slidenum">
              <a:rPr lang="fr-FR"/>
              <a:pPr/>
              <a:t>‹N°›</a:t>
            </a:fld>
            <a:endParaRPr lang="fr-FR"/>
          </a:p>
        </p:txBody>
      </p:sp>
    </p:spTree>
    <p:extLst>
      <p:ext uri="{BB962C8B-B14F-4D97-AF65-F5344CB8AC3E}">
        <p14:creationId xmlns:p14="http://schemas.microsoft.com/office/powerpoint/2010/main" val="11396444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E669D96-70B5-F748-AEB8-520461981E74}" type="slidenum">
              <a:rPr lang="fr-FR"/>
              <a:pPr/>
              <a:t>‹N°›</a:t>
            </a:fld>
            <a:endParaRPr lang="fr-FR"/>
          </a:p>
        </p:txBody>
      </p:sp>
    </p:spTree>
    <p:extLst>
      <p:ext uri="{BB962C8B-B14F-4D97-AF65-F5344CB8AC3E}">
        <p14:creationId xmlns:p14="http://schemas.microsoft.com/office/powerpoint/2010/main" val="294524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8F570AB1-3672-7C47-BF93-52190B26CF7C}" type="slidenum">
              <a:rPr lang="fr-FR"/>
              <a:pPr/>
              <a:t>‹N°›</a:t>
            </a:fld>
            <a:endParaRPr lang="fr-FR"/>
          </a:p>
        </p:txBody>
      </p:sp>
    </p:spTree>
    <p:extLst>
      <p:ext uri="{BB962C8B-B14F-4D97-AF65-F5344CB8AC3E}">
        <p14:creationId xmlns:p14="http://schemas.microsoft.com/office/powerpoint/2010/main" val="37222867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E8F1F7CE-0AE5-6B44-BEC1-8FC56BEFE17A}" type="slidenum">
              <a:rPr lang="fr-FR"/>
              <a:pPr/>
              <a:t>‹N°›</a:t>
            </a:fld>
            <a:endParaRPr lang="fr-FR"/>
          </a:p>
        </p:txBody>
      </p:sp>
    </p:spTree>
    <p:extLst>
      <p:ext uri="{BB962C8B-B14F-4D97-AF65-F5344CB8AC3E}">
        <p14:creationId xmlns:p14="http://schemas.microsoft.com/office/powerpoint/2010/main" val="28795443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DA219F4C-A1EA-2A4D-9531-56B91943D065}" type="slidenum">
              <a:rPr lang="fr-FR"/>
              <a:pPr/>
              <a:t>‹N°›</a:t>
            </a:fld>
            <a:endParaRPr lang="fr-FR"/>
          </a:p>
        </p:txBody>
      </p:sp>
    </p:spTree>
    <p:extLst>
      <p:ext uri="{BB962C8B-B14F-4D97-AF65-F5344CB8AC3E}">
        <p14:creationId xmlns:p14="http://schemas.microsoft.com/office/powerpoint/2010/main" val="32770378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CAEB66EA-F250-324F-894F-62430C77C1E0}" type="slidenum">
              <a:rPr lang="fr-FR"/>
              <a:pPr/>
              <a:t>‹N°›</a:t>
            </a:fld>
            <a:endParaRPr lang="fr-FR"/>
          </a:p>
        </p:txBody>
      </p:sp>
    </p:spTree>
    <p:extLst>
      <p:ext uri="{BB962C8B-B14F-4D97-AF65-F5344CB8AC3E}">
        <p14:creationId xmlns:p14="http://schemas.microsoft.com/office/powerpoint/2010/main" val="142947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98F9E3D-1A93-5C4D-B14D-8BE1FF436662}" type="slidenum">
              <a:rPr lang="fr-FR" smtClean="0"/>
              <a:t>‹N°›</a:t>
            </a:fld>
            <a:endParaRPr lang="fr-FR"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AEAB1351-4978-B048-B7B9-D5B2D8D24684}" type="slidenum">
              <a:rPr lang="fr-FR"/>
              <a:pPr/>
              <a:t>‹N°›</a:t>
            </a:fld>
            <a:endParaRPr lang="fr-FR"/>
          </a:p>
        </p:txBody>
      </p:sp>
    </p:spTree>
    <p:extLst>
      <p:ext uri="{BB962C8B-B14F-4D97-AF65-F5344CB8AC3E}">
        <p14:creationId xmlns:p14="http://schemas.microsoft.com/office/powerpoint/2010/main" val="25712955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89C6225-8FF5-0446-9AD9-EB037D30D91C}" type="slidenum">
              <a:rPr lang="fr-FR"/>
              <a:pPr/>
              <a:t>‹N°›</a:t>
            </a:fld>
            <a:endParaRPr lang="fr-FR"/>
          </a:p>
        </p:txBody>
      </p:sp>
    </p:spTree>
    <p:extLst>
      <p:ext uri="{BB962C8B-B14F-4D97-AF65-F5344CB8AC3E}">
        <p14:creationId xmlns:p14="http://schemas.microsoft.com/office/powerpoint/2010/main" val="38197090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4ED890EF-083C-F046-B71B-A2390C7A779E}" type="slidenum">
              <a:rPr lang="fr-FR"/>
              <a:pPr/>
              <a:t>‹N°›</a:t>
            </a:fld>
            <a:endParaRPr lang="fr-FR"/>
          </a:p>
        </p:txBody>
      </p:sp>
    </p:spTree>
    <p:extLst>
      <p:ext uri="{BB962C8B-B14F-4D97-AF65-F5344CB8AC3E}">
        <p14:creationId xmlns:p14="http://schemas.microsoft.com/office/powerpoint/2010/main" val="28298731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F45EC59B-6DD8-DC48-B231-8E74FF48BFA2}" type="slidenum">
              <a:rPr lang="fr-FR"/>
              <a:pPr/>
              <a:t>‹N°›</a:t>
            </a:fld>
            <a:endParaRPr lang="fr-FR"/>
          </a:p>
        </p:txBody>
      </p:sp>
    </p:spTree>
    <p:extLst>
      <p:ext uri="{BB962C8B-B14F-4D97-AF65-F5344CB8AC3E}">
        <p14:creationId xmlns:p14="http://schemas.microsoft.com/office/powerpoint/2010/main" val="2422782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‹N°›</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extLst>
      <p:ext uri="{BB962C8B-B14F-4D97-AF65-F5344CB8AC3E}">
        <p14:creationId xmlns:p14="http://schemas.microsoft.com/office/powerpoint/2010/main" val="8931562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‹N°›</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extLst>
      <p:ext uri="{BB962C8B-B14F-4D97-AF65-F5344CB8AC3E}">
        <p14:creationId xmlns:p14="http://schemas.microsoft.com/office/powerpoint/2010/main" val="7555487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C7361A2-0265-3B49-8E02-288C4C976CF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9372522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C9FAAD-81C4-AE42-B5CE-F4B29B7E54D5}"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9956419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DC0A3E-BDBF-FE40-8184-BA19CBCA41CE}"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583094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8393C3-B1F5-0C45-B50B-37CFC99932A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10607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96454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2303E20-25E4-9B43-AB87-AD935065A5B5}"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7967452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703124E-A8FA-5B47-BB37-395DFD5F153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1647310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0FF4208-7126-EE45-BA48-1B49EC641A2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7478509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89129E-A8EF-6448-98A7-81F1AB61A470}"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205379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831C5-4EDF-1645-92FE-753F4483C226}"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6728721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484CC-2003-1347-B9DA-EBF8A017F9E6}"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5961373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74DE531-D580-6D4F-A656-2A169329B68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229773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4384E3-8A09-074B-B746-E475818E8A90}"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269980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B0241C-1C73-8343-98D5-884881E6764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4211907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3735F8-8A28-BA41-A509-4B294335CCE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659579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272477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25334D-47FF-0047-8197-A78F87A37AC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6198246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88B7C5D-C4D7-9244-8F34-AAC8B2660EA9}"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3781757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5EB8E47-A1F0-CF41-92D3-FBB7906017B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8564814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855B3C9-E404-2A40-B299-909531BDF08B}"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7213447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86284D-77EF-464D-9023-038BC1E862B6}"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529405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49EE497-9A9A-A544-B2CC-01B3041EB618}"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8221124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6F9F2F-653A-5B4F-9928-E95582D115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7790851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27CA7A-3A52-954B-B980-BCDB8E588C7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8771168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D972A227-6BE9-1A4D-BF0F-2CF2310C1D0C}"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2093539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A181A585-85D0-B540-8753-187DEF270CDD}"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149645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apositive de titre avec 3 imag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39119515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8410687B-76CE-2B42-AAB8-E84D26BD3D95}"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29992462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D350FD8D-2885-C54B-98F2-0A87E54DC181}"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17074940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9" name="Rectangle 6"/>
          <p:cNvSpPr>
            <a:spLocks noGrp="1" noChangeArrowheads="1"/>
          </p:cNvSpPr>
          <p:nvPr>
            <p:ph type="sldNum" sz="quarter" idx="12"/>
          </p:nvPr>
        </p:nvSpPr>
        <p:spPr>
          <a:ln/>
        </p:spPr>
        <p:txBody>
          <a:bodyPr/>
          <a:lstStyle>
            <a:lvl1pPr>
              <a:defRPr/>
            </a:lvl1pPr>
          </a:lstStyle>
          <a:p>
            <a:fld id="{47491B37-8595-D849-85ED-FDB789B28473}"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3276353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5" name="Rectangle 6"/>
          <p:cNvSpPr>
            <a:spLocks noGrp="1" noChangeArrowheads="1"/>
          </p:cNvSpPr>
          <p:nvPr>
            <p:ph type="sldNum" sz="quarter" idx="12"/>
          </p:nvPr>
        </p:nvSpPr>
        <p:spPr>
          <a:ln/>
        </p:spPr>
        <p:txBody>
          <a:bodyPr/>
          <a:lstStyle>
            <a:lvl1pPr>
              <a:defRPr/>
            </a:lvl1pPr>
          </a:lstStyle>
          <a:p>
            <a:fld id="{7A8276D6-E3AF-254F-B15B-19FC63249AE9}"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30524793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4" name="Rectangle 6"/>
          <p:cNvSpPr>
            <a:spLocks noGrp="1" noChangeArrowheads="1"/>
          </p:cNvSpPr>
          <p:nvPr>
            <p:ph type="sldNum" sz="quarter" idx="12"/>
          </p:nvPr>
        </p:nvSpPr>
        <p:spPr>
          <a:ln/>
        </p:spPr>
        <p:txBody>
          <a:bodyPr/>
          <a:lstStyle>
            <a:lvl1pPr>
              <a:defRPr/>
            </a:lvl1pPr>
          </a:lstStyle>
          <a:p>
            <a:fld id="{DD7779F2-CD43-6E4E-B341-C61308EEC6C6}"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22066451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2"/>
            <a:ext cx="51110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2B11B499-7D2C-B64B-995B-236C58DE16C1}"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41344845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64944430-53BF-7448-AFCB-C7D73B77CBA9}"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30709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CF2422AB-66DD-D649-B12B-95EF789C37D3}"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23781926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099"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9BBE026B-3960-754F-93AA-ABA62D3A551A}" type="slidenum">
              <a:rPr lang="en-US">
                <a:solidFill>
                  <a:srgbClr val="000000"/>
                </a:solidFill>
                <a:latin typeface="Times"/>
              </a:rPr>
              <a:pPr/>
              <a:t>‹N°›</a:t>
            </a:fld>
            <a:endParaRPr lang="en-US" dirty="0">
              <a:solidFill>
                <a:srgbClr val="000000"/>
              </a:solidFill>
              <a:latin typeface="Times"/>
            </a:endParaRPr>
          </a:p>
        </p:txBody>
      </p:sp>
    </p:spTree>
    <p:extLst>
      <p:ext uri="{BB962C8B-B14F-4D97-AF65-F5344CB8AC3E}">
        <p14:creationId xmlns:p14="http://schemas.microsoft.com/office/powerpoint/2010/main" val="341942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fr-FR" smtClean="0"/>
              <a:t>Cliquez et modifiez le titre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98599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fr-FR" smtClean="0"/>
              <a:t>Cliquez et modifiez le titre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47234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8" name="Footer Placeholder 7"/>
          <p:cNvSpPr>
            <a:spLocks noGrp="1"/>
          </p:cNvSpPr>
          <p:nvPr>
            <p:ph type="ftr" sz="quarter" idx="11"/>
          </p:nvPr>
        </p:nvSpPr>
        <p:spPr/>
        <p:txBody>
          <a:bodyPr/>
          <a:lstStyle/>
          <a:p>
            <a:endParaRPr lang="fr-FR">
              <a:solidFill>
                <a:srgbClr val="82682C"/>
              </a:solidFill>
              <a:latin typeface="Calisto MT"/>
            </a:endParaRPr>
          </a:p>
        </p:txBody>
      </p:sp>
      <p:sp>
        <p:nvSpPr>
          <p:cNvPr id="9" name="Slide Number Placeholder 8"/>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076143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4" name="Footer Placeholder 3"/>
          <p:cNvSpPr>
            <a:spLocks noGrp="1"/>
          </p:cNvSpPr>
          <p:nvPr>
            <p:ph type="ftr" sz="quarter" idx="11"/>
          </p:nvPr>
        </p:nvSpPr>
        <p:spPr/>
        <p:txBody>
          <a:bodyPr/>
          <a:lstStyle/>
          <a:p>
            <a:endParaRPr lang="fr-FR">
              <a:solidFill>
                <a:srgbClr val="82682C"/>
              </a:solidFill>
              <a:latin typeface="Calisto MT"/>
            </a:endParaRPr>
          </a:p>
        </p:txBody>
      </p:sp>
      <p:sp>
        <p:nvSpPr>
          <p:cNvPr id="5" name="Slide Number Placeholder 4"/>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265525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3" name="Footer Placeholder 2"/>
          <p:cNvSpPr>
            <a:spLocks noGrp="1"/>
          </p:cNvSpPr>
          <p:nvPr>
            <p:ph type="ftr" sz="quarter" idx="11"/>
          </p:nvPr>
        </p:nvSpPr>
        <p:spPr/>
        <p:txBody>
          <a:bodyPr/>
          <a:lstStyle/>
          <a:p>
            <a:endParaRPr lang="fr-FR">
              <a:solidFill>
                <a:srgbClr val="82682C"/>
              </a:solidFill>
              <a:latin typeface="Calisto MT"/>
            </a:endParaRPr>
          </a:p>
        </p:txBody>
      </p:sp>
      <p:sp>
        <p:nvSpPr>
          <p:cNvPr id="4" name="Slide Number Placeholder 3"/>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231956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98F9E3D-1A93-5C4D-B14D-8BE1FF436662}" type="slidenum">
              <a:rPr lang="fr-FR" smtClean="0"/>
              <a:t>‹N°›</a:t>
            </a:fld>
            <a:endParaRPr lang="fr-FR"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030144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154467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4157959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2 images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366230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350728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4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517649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510605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fr-FR" smtClean="0"/>
              <a:t>Cliquez et modifiez le titre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89045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850149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5168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FR"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apositive de titre avec 3 imag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4144244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fr-FR" smtClean="0"/>
              <a:t>Cliquez et modifiez le titre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43246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fr-FR" smtClean="0"/>
              <a:t>Cliquez et modifiez le titre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4168451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8" name="Footer Placeholder 7"/>
          <p:cNvSpPr>
            <a:spLocks noGrp="1"/>
          </p:cNvSpPr>
          <p:nvPr>
            <p:ph type="ftr" sz="quarter" idx="11"/>
          </p:nvPr>
        </p:nvSpPr>
        <p:spPr/>
        <p:txBody>
          <a:bodyPr/>
          <a:lstStyle/>
          <a:p>
            <a:endParaRPr lang="fr-FR">
              <a:solidFill>
                <a:srgbClr val="82682C"/>
              </a:solidFill>
              <a:latin typeface="Calisto MT"/>
            </a:endParaRPr>
          </a:p>
        </p:txBody>
      </p:sp>
      <p:sp>
        <p:nvSpPr>
          <p:cNvPr id="9" name="Slide Number Placeholder 8"/>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20862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4" name="Footer Placeholder 3"/>
          <p:cNvSpPr>
            <a:spLocks noGrp="1"/>
          </p:cNvSpPr>
          <p:nvPr>
            <p:ph type="ftr" sz="quarter" idx="11"/>
          </p:nvPr>
        </p:nvSpPr>
        <p:spPr/>
        <p:txBody>
          <a:bodyPr/>
          <a:lstStyle/>
          <a:p>
            <a:endParaRPr lang="fr-FR">
              <a:solidFill>
                <a:srgbClr val="82682C"/>
              </a:solidFill>
              <a:latin typeface="Calisto MT"/>
            </a:endParaRPr>
          </a:p>
        </p:txBody>
      </p:sp>
      <p:sp>
        <p:nvSpPr>
          <p:cNvPr id="5" name="Slide Number Placeholder 4"/>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4078985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3" name="Footer Placeholder 2"/>
          <p:cNvSpPr>
            <a:spLocks noGrp="1"/>
          </p:cNvSpPr>
          <p:nvPr>
            <p:ph type="ftr" sz="quarter" idx="11"/>
          </p:nvPr>
        </p:nvSpPr>
        <p:spPr/>
        <p:txBody>
          <a:bodyPr/>
          <a:lstStyle/>
          <a:p>
            <a:endParaRPr lang="fr-FR">
              <a:solidFill>
                <a:srgbClr val="82682C"/>
              </a:solidFill>
              <a:latin typeface="Calisto MT"/>
            </a:endParaRPr>
          </a:p>
        </p:txBody>
      </p:sp>
      <p:sp>
        <p:nvSpPr>
          <p:cNvPr id="4" name="Slide Number Placeholder 3"/>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654043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48229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118964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Image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2911261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2 images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36378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p>
            <a:r>
              <a:rPr lang="fr-FR" smtClean="0"/>
              <a:t>Cliquez et modifiez le titre</a:t>
            </a:r>
            <a:endParaRPr lang="en-US"/>
          </a:p>
        </p:txBody>
      </p:sp>
      <p:sp>
        <p:nvSpPr>
          <p:cNvPr id="5" name="Date Placeholder 4"/>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98F9E3D-1A93-5C4D-B14D-8BE1FF436662}" type="slidenum">
              <a:rPr lang="fr-FR" smtClean="0"/>
              <a:t>‹N°›</a:t>
            </a:fld>
            <a:endParaRPr lang="fr-FR" dirty="0"/>
          </a:p>
        </p:txBody>
      </p:sp>
      <p:sp>
        <p:nvSpPr>
          <p:cNvPr id="12" name="Content Placeholder 11"/>
          <p:cNvSpPr>
            <a:spLocks noGrp="1"/>
          </p:cNvSpPr>
          <p:nvPr>
            <p:ph sz="quarter" idx="14"/>
          </p:nvPr>
        </p:nvSpPr>
        <p:spPr>
          <a:xfrm>
            <a:off x="4648200" y="2438400"/>
            <a:ext cx="3124200" cy="3124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993653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4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403355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226487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fr-FR" smtClean="0"/>
              <a:t>Cliquez et modifiez le titre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843255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671DC-E7A8-A34D-ABCD-1C397371F55B}" type="slidenum">
              <a:rPr lang="de-DE">
                <a:solidFill>
                  <a:srgbClr val="000000"/>
                </a:solidFill>
                <a:latin typeface="Arial"/>
              </a:rPr>
              <a:pPr>
                <a:defRPr/>
              </a:pPr>
              <a:t>‹N°›</a:t>
            </a:fld>
            <a:endParaRPr lang="de-DE">
              <a:solidFill>
                <a:srgbClr val="000000"/>
              </a:solidFill>
              <a:latin typeface="Arial"/>
            </a:endParaRPr>
          </a:p>
        </p:txBody>
      </p:sp>
    </p:spTree>
    <p:extLst>
      <p:ext uri="{BB962C8B-B14F-4D97-AF65-F5344CB8AC3E}">
        <p14:creationId xmlns:p14="http://schemas.microsoft.com/office/powerpoint/2010/main" val="3267091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104450" name="Rectangle 2"/>
          <p:cNvSpPr>
            <a:spLocks noGrp="1"/>
          </p:cNvSpPr>
          <p:nvPr/>
        </p:nvSpPr>
        <p:spPr bwMode="auto">
          <a:xfrm>
            <a:off x="457200" y="22225"/>
            <a:ext cx="8229600" cy="984250"/>
          </a:xfrm>
          <a:prstGeom prst="rect">
            <a:avLst/>
          </a:prstGeom>
        </p:spPr>
        <p:txBody>
          <a:bodyPr anchor="ctr"/>
          <a:lstStyle/>
          <a:p>
            <a:pPr algn="ctr" eaLnBrk="0" hangingPunct="0"/>
            <a:endParaRPr lang="en-US" sz="4400">
              <a:solidFill>
                <a:srgbClr val="333399"/>
              </a:solidFill>
              <a:latin typeface="Arial"/>
            </a:endParaRPr>
          </a:p>
        </p:txBody>
      </p:sp>
      <p:sp>
        <p:nvSpPr>
          <p:cNvPr id="104451" name="Rectangle 3"/>
          <p:cNvSpPr>
            <a:spLocks noGrp="1"/>
          </p:cNvSpPr>
          <p:nvPr/>
        </p:nvSpPr>
        <p:spPr bwMode="auto">
          <a:xfrm>
            <a:off x="457200" y="1143000"/>
            <a:ext cx="8229600" cy="4983163"/>
          </a:xfrm>
          <a:prstGeom prst="rect">
            <a:avLst/>
          </a:prstGeom>
        </p:spPr>
        <p:txBody>
          <a:bodyPr/>
          <a:lstStyle/>
          <a:p>
            <a:pPr marL="342900" indent="-342900" eaLnBrk="0" hangingPunct="0">
              <a:spcBef>
                <a:spcPct val="20000"/>
              </a:spcBef>
              <a:buFontTx/>
              <a:buChar char="•"/>
            </a:pPr>
            <a:endParaRPr lang="en-US" sz="3000">
              <a:solidFill>
                <a:srgbClr val="000000"/>
              </a:solidFill>
              <a:latin typeface="Verdana" pitchFamily="34" charset="0"/>
            </a:endParaRPr>
          </a:p>
        </p:txBody>
      </p:sp>
    </p:spTree>
    <p:extLst>
      <p:ext uri="{BB962C8B-B14F-4D97-AF65-F5344CB8AC3E}">
        <p14:creationId xmlns:p14="http://schemas.microsoft.com/office/powerpoint/2010/main" val="488780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Tree>
    <p:extLst>
      <p:ext uri="{BB962C8B-B14F-4D97-AF65-F5344CB8AC3E}">
        <p14:creationId xmlns:p14="http://schemas.microsoft.com/office/powerpoint/2010/main" val="410639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5C7BC758-CFC4-9548-A658-F1C1A2BFBD40}" type="datetime1">
              <a:rPr lang="fr-FR">
                <a:solidFill>
                  <a:srgbClr val="000000"/>
                </a:solidFill>
                <a:latin typeface="Arial"/>
              </a:rPr>
              <a:pPr>
                <a:defRPr/>
              </a:pPr>
              <a:t>03/11/2016</a:t>
            </a:fld>
            <a:endParaRPr lang="en-US">
              <a:solidFill>
                <a:srgbClr val="000000"/>
              </a:solidFill>
              <a:latin typeface="Arial"/>
            </a:endParaRPr>
          </a:p>
        </p:txBody>
      </p:sp>
      <p:sp>
        <p:nvSpPr>
          <p:cNvPr id="3" name="Espace réservé du pied de page 21"/>
          <p:cNvSpPr>
            <a:spLocks noGrp="1"/>
          </p:cNvSpPr>
          <p:nvPr>
            <p:ph type="ftr" sz="quarter" idx="11"/>
          </p:nvPr>
        </p:nvSpPr>
        <p:spPr/>
        <p:txBody>
          <a:bodyPr/>
          <a:lstStyle>
            <a:lvl1pPr>
              <a:defRPr/>
            </a:lvl1pPr>
          </a:lstStyle>
          <a:p>
            <a:pPr>
              <a:defRPr/>
            </a:pPr>
            <a:endParaRPr lang="en-US">
              <a:solidFill>
                <a:srgbClr val="000000"/>
              </a:solidFill>
              <a:latin typeface="Arial"/>
            </a:endParaRPr>
          </a:p>
        </p:txBody>
      </p:sp>
      <p:sp>
        <p:nvSpPr>
          <p:cNvPr id="4" name="Espace réservé du numéro de diapositive 17"/>
          <p:cNvSpPr>
            <a:spLocks noGrp="1"/>
          </p:cNvSpPr>
          <p:nvPr>
            <p:ph type="sldNum" sz="quarter" idx="12"/>
          </p:nvPr>
        </p:nvSpPr>
        <p:spPr/>
        <p:txBody>
          <a:bodyPr/>
          <a:lstStyle>
            <a:lvl1pPr>
              <a:defRPr/>
            </a:lvl1pPr>
          </a:lstStyle>
          <a:p>
            <a:pPr>
              <a:defRPr/>
            </a:pPr>
            <a:fld id="{A44D81F9-1AD4-614A-B4F4-36EA70AFA366}" type="slidenum">
              <a:rPr lang="en-US">
                <a:solidFill>
                  <a:srgbClr val="000000"/>
                </a:solidFill>
                <a:latin typeface="Arial"/>
              </a:rPr>
              <a:pPr>
                <a:defRPr/>
              </a:pPr>
              <a:t>‹N°›</a:t>
            </a:fld>
            <a:endParaRPr lang="en-US">
              <a:solidFill>
                <a:srgbClr val="000000"/>
              </a:solidFill>
              <a:latin typeface="Arial"/>
            </a:endParaRPr>
          </a:p>
        </p:txBody>
      </p:sp>
    </p:spTree>
    <p:extLst>
      <p:ext uri="{BB962C8B-B14F-4D97-AF65-F5344CB8AC3E}">
        <p14:creationId xmlns:p14="http://schemas.microsoft.com/office/powerpoint/2010/main" val="264801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321585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46127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898F9E3D-1A93-5C4D-B14D-8BE1FF436662}" type="slidenum">
              <a:rPr lang="fr-FR" smtClean="0"/>
              <a:t>‹N°›</a:t>
            </a:fld>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apositive de titre avec 3 imag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4142285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fr-FR" smtClean="0"/>
              <a:t>Cliquez et modifiez le titre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022615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fr-FR" smtClean="0"/>
              <a:t>Cliquez et modifiez le titre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446785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8" name="Footer Placeholder 7"/>
          <p:cNvSpPr>
            <a:spLocks noGrp="1"/>
          </p:cNvSpPr>
          <p:nvPr>
            <p:ph type="ftr" sz="quarter" idx="11"/>
          </p:nvPr>
        </p:nvSpPr>
        <p:spPr/>
        <p:txBody>
          <a:bodyPr/>
          <a:lstStyle/>
          <a:p>
            <a:endParaRPr lang="fr-FR">
              <a:solidFill>
                <a:srgbClr val="82682C"/>
              </a:solidFill>
              <a:latin typeface="Calisto MT"/>
            </a:endParaRPr>
          </a:p>
        </p:txBody>
      </p:sp>
      <p:sp>
        <p:nvSpPr>
          <p:cNvPr id="9" name="Slide Number Placeholder 8"/>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436247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4" name="Footer Placeholder 3"/>
          <p:cNvSpPr>
            <a:spLocks noGrp="1"/>
          </p:cNvSpPr>
          <p:nvPr>
            <p:ph type="ftr" sz="quarter" idx="11"/>
          </p:nvPr>
        </p:nvSpPr>
        <p:spPr/>
        <p:txBody>
          <a:bodyPr/>
          <a:lstStyle/>
          <a:p>
            <a:endParaRPr lang="fr-FR">
              <a:solidFill>
                <a:srgbClr val="82682C"/>
              </a:solidFill>
              <a:latin typeface="Calisto MT"/>
            </a:endParaRPr>
          </a:p>
        </p:txBody>
      </p:sp>
      <p:sp>
        <p:nvSpPr>
          <p:cNvPr id="5" name="Slide Number Placeholder 4"/>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3957175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3" name="Footer Placeholder 2"/>
          <p:cNvSpPr>
            <a:spLocks noGrp="1"/>
          </p:cNvSpPr>
          <p:nvPr>
            <p:ph type="ftr" sz="quarter" idx="11"/>
          </p:nvPr>
        </p:nvSpPr>
        <p:spPr/>
        <p:txBody>
          <a:bodyPr/>
          <a:lstStyle/>
          <a:p>
            <a:endParaRPr lang="fr-FR">
              <a:solidFill>
                <a:srgbClr val="82682C"/>
              </a:solidFill>
              <a:latin typeface="Calisto MT"/>
            </a:endParaRPr>
          </a:p>
        </p:txBody>
      </p:sp>
      <p:sp>
        <p:nvSpPr>
          <p:cNvPr id="4" name="Slide Number Placeholder 3"/>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2057398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9857426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3724746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Image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2662268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2 images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119155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98F9E3D-1A93-5C4D-B14D-8BE1FF436662}" type="slidenum">
              <a:rPr lang="fr-FR" smtClean="0"/>
              <a:t>‹N°›</a:t>
            </a:fld>
            <a:endParaRPr lang="fr-FR"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3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3729220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4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247003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4244513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fr-FR" smtClean="0"/>
              <a:t>Cliquez et modifiez le titre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314722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
        <p:nvSpPr>
          <p:cNvPr id="3" name="Content Placeholder 2"/>
          <p:cNvSpPr>
            <a:spLocks noGrp="1"/>
          </p:cNvSpPr>
          <p:nvPr>
            <p:ph idx="1"/>
          </p:nvPr>
        </p:nvSpPr>
        <p:spPr>
          <a:xfrm>
            <a:off x="152400" y="1484784"/>
            <a:ext cx="8839200" cy="4968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5133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6922460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4004674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991143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457209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57159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98F9E3D-1A93-5C4D-B14D-8BE1FF436662}" type="slidenum">
              <a:rPr lang="fr-FR" smtClean="0"/>
              <a:t>‹N°›</a:t>
            </a:fld>
            <a:endParaRPr lang="fr-F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919208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2810367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876479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594068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582616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970102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209713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851745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Diapositive de titre avec 3 imag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82764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fr-FR" smtClean="0"/>
              <a:t>Cliquez et modifiez le titre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68642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FR"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98F9E3D-1A93-5C4D-B14D-8BE1FF436662}" type="slidenum">
              <a:rPr lang="fr-FR" smtClean="0"/>
              <a:t>‹N°›</a:t>
            </a:fld>
            <a:endParaRPr lang="fr-FR" dirty="0"/>
          </a:p>
        </p:txBody>
      </p:sp>
      <p:sp>
        <p:nvSpPr>
          <p:cNvPr id="9" name="Content Placeholder 8"/>
          <p:cNvSpPr>
            <a:spLocks noGrp="1"/>
          </p:cNvSpPr>
          <p:nvPr>
            <p:ph sz="quarter" idx="13"/>
          </p:nvPr>
        </p:nvSpPr>
        <p:spPr>
          <a:xfrm>
            <a:off x="1371600" y="1676400"/>
            <a:ext cx="3276600" cy="3505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fr-FR" smtClean="0"/>
              <a:t>Cliquez et modifiez le titre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4145260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8" name="Footer Placeholder 7"/>
          <p:cNvSpPr>
            <a:spLocks noGrp="1"/>
          </p:cNvSpPr>
          <p:nvPr>
            <p:ph type="ftr" sz="quarter" idx="11"/>
          </p:nvPr>
        </p:nvSpPr>
        <p:spPr/>
        <p:txBody>
          <a:bodyPr/>
          <a:lstStyle/>
          <a:p>
            <a:endParaRPr lang="fr-FR">
              <a:solidFill>
                <a:srgbClr val="82682C"/>
              </a:solidFill>
              <a:latin typeface="Calisto MT"/>
            </a:endParaRPr>
          </a:p>
        </p:txBody>
      </p:sp>
      <p:sp>
        <p:nvSpPr>
          <p:cNvPr id="9" name="Slide Number Placeholder 8"/>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581659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4" name="Footer Placeholder 3"/>
          <p:cNvSpPr>
            <a:spLocks noGrp="1"/>
          </p:cNvSpPr>
          <p:nvPr>
            <p:ph type="ftr" sz="quarter" idx="11"/>
          </p:nvPr>
        </p:nvSpPr>
        <p:spPr/>
        <p:txBody>
          <a:bodyPr/>
          <a:lstStyle/>
          <a:p>
            <a:endParaRPr lang="fr-FR">
              <a:solidFill>
                <a:srgbClr val="82682C"/>
              </a:solidFill>
              <a:latin typeface="Calisto MT"/>
            </a:endParaRPr>
          </a:p>
        </p:txBody>
      </p:sp>
      <p:sp>
        <p:nvSpPr>
          <p:cNvPr id="5" name="Slide Number Placeholder 4"/>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106261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3" name="Footer Placeholder 2"/>
          <p:cNvSpPr>
            <a:spLocks noGrp="1"/>
          </p:cNvSpPr>
          <p:nvPr>
            <p:ph type="ftr" sz="quarter" idx="11"/>
          </p:nvPr>
        </p:nvSpPr>
        <p:spPr/>
        <p:txBody>
          <a:bodyPr/>
          <a:lstStyle/>
          <a:p>
            <a:endParaRPr lang="fr-FR">
              <a:solidFill>
                <a:srgbClr val="82682C"/>
              </a:solidFill>
              <a:latin typeface="Calisto MT"/>
            </a:endParaRPr>
          </a:p>
        </p:txBody>
      </p:sp>
      <p:sp>
        <p:nvSpPr>
          <p:cNvPr id="4" name="Slide Number Placeholder 3"/>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4106114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477091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1909170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39666895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2 images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extLst>
      <p:ext uri="{BB962C8B-B14F-4D97-AF65-F5344CB8AC3E}">
        <p14:creationId xmlns:p14="http://schemas.microsoft.com/office/powerpoint/2010/main" val="2470071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3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2154205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4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Footer Placeholder 5"/>
          <p:cNvSpPr>
            <a:spLocks noGrp="1"/>
          </p:cNvSpPr>
          <p:nvPr>
            <p:ph type="ftr" sz="quarter" idx="11"/>
          </p:nvPr>
        </p:nvSpPr>
        <p:spPr/>
        <p:txBody>
          <a:bodyPr/>
          <a:lstStyle/>
          <a:p>
            <a:endParaRPr lang="fr-FR">
              <a:solidFill>
                <a:srgbClr val="82682C"/>
              </a:solidFill>
              <a:latin typeface="Calisto MT"/>
            </a:endParaRPr>
          </a:p>
        </p:txBody>
      </p:sp>
      <p:sp>
        <p:nvSpPr>
          <p:cNvPr id="7" name="Slide Number Placeholder 6"/>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extLst>
      <p:ext uri="{BB962C8B-B14F-4D97-AF65-F5344CB8AC3E}">
        <p14:creationId xmlns:p14="http://schemas.microsoft.com/office/powerpoint/2010/main" val="350467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FR"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07A97FF-48B4-BF40-B197-1EFC5B23E60D}" type="datetimeFigureOut">
              <a:rPr lang="fr-FR" smtClean="0"/>
              <a:t>03/11/2016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98F9E3D-1A93-5C4D-B14D-8BE1FF436662}" type="slidenum">
              <a:rPr lang="fr-FR" smtClean="0"/>
              <a:t>‹N°›</a:t>
            </a:fld>
            <a:endParaRPr lang="fr-F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395661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fr-FR" smtClean="0"/>
              <a:t>Cliquez et modifiez le titre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5" name="Footer Placeholder 4"/>
          <p:cNvSpPr>
            <a:spLocks noGrp="1"/>
          </p:cNvSpPr>
          <p:nvPr>
            <p:ph type="ftr" sz="quarter" idx="11"/>
          </p:nvPr>
        </p:nvSpPr>
        <p:spPr/>
        <p:txBody>
          <a:bodyPr/>
          <a:lstStyle/>
          <a:p>
            <a:endParaRPr lang="fr-FR">
              <a:solidFill>
                <a:srgbClr val="82682C"/>
              </a:solidFill>
              <a:latin typeface="Calisto MT"/>
            </a:endParaRPr>
          </a:p>
        </p:txBody>
      </p:sp>
      <p:sp>
        <p:nvSpPr>
          <p:cNvPr id="6" name="Slide Number Placeholder 5"/>
          <p:cNvSpPr>
            <a:spLocks noGrp="1"/>
          </p:cNvSpPr>
          <p:nvPr>
            <p:ph type="sldNum" sz="quarter" idx="12"/>
          </p:nvPr>
        </p:nvSpPr>
        <p:spPr/>
        <p:txBody>
          <a:body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786931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617498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9081984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603808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82513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4115730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41643500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3621962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8239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4.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6.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6.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FR"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07A97FF-48B4-BF40-B197-1EFC5B23E60D}" type="datetimeFigureOut">
              <a:rPr lang="fr-FR" smtClean="0"/>
              <a:t>03/11/2016</a:t>
            </a:fld>
            <a:endParaRPr lang="fr-FR"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98F9E3D-1A93-5C4D-B14D-8BE1FF436662}"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defRPr>
            </a:lvl1pPr>
          </a:lstStyle>
          <a:p>
            <a:pPr defTabSz="914400" fontAlgn="base">
              <a:spcBef>
                <a:spcPct val="0"/>
              </a:spcBef>
              <a:spcAft>
                <a:spcPct val="0"/>
              </a:spcAft>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defRPr>
            </a:lvl1pPr>
          </a:lstStyle>
          <a:p>
            <a:pPr defTabSz="914400" fontAlgn="base">
              <a:spcBef>
                <a:spcPct val="0"/>
              </a:spcBef>
              <a:spcAft>
                <a:spcPct val="0"/>
              </a:spcAft>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fontAlgn="base">
              <a:spcBef>
                <a:spcPct val="0"/>
              </a:spcBef>
              <a:spcAft>
                <a:spcPct val="0"/>
              </a:spcAft>
            </a:pPr>
            <a:fld id="{B5052D80-0CA3-F448-87F6-7E7168B9DF38}" type="slidenum">
              <a:rPr lang="fr-FR" smtClean="0">
                <a:latin typeface="Arial" charset="0"/>
                <a:ea typeface="ＭＳ Ｐゴシック" charset="0"/>
              </a:rPr>
              <a:pPr defTabSz="914400" fontAlgn="base">
                <a:spcBef>
                  <a:spcPct val="0"/>
                </a:spcBef>
                <a:spcAft>
                  <a:spcPct val="0"/>
                </a:spcAft>
              </a:pPr>
              <a:t>‹N°›</a:t>
            </a:fld>
            <a:endParaRPr lang="fr-FR" smtClean="0">
              <a:latin typeface="Arial" charset="0"/>
              <a:ea typeface="ＭＳ Ｐゴシック" charset="0"/>
            </a:endParaRPr>
          </a:p>
        </p:txBody>
      </p:sp>
    </p:spTree>
    <p:extLst>
      <p:ext uri="{BB962C8B-B14F-4D97-AF65-F5344CB8AC3E}">
        <p14:creationId xmlns:p14="http://schemas.microsoft.com/office/powerpoint/2010/main" val="320643092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67" r:id="rId12"/>
    <p:sldLayoutId id="2147483968"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65" charset="0"/>
                <a:ea typeface="+mn-ea"/>
                <a:cs typeface="+mn-cs"/>
              </a:defRPr>
            </a:lvl1pPr>
          </a:lstStyle>
          <a:p>
            <a:pPr defTabSz="914400"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65" charset="0"/>
                <a:ea typeface="+mn-ea"/>
                <a:cs typeface="+mn-cs"/>
              </a:defRPr>
            </a:lvl1pPr>
          </a:lstStyle>
          <a:p>
            <a:pPr defTabSz="914400"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3F7E6F2C-ABA9-3040-A6EB-FFE236F653D1}" type="slidenum">
              <a:rPr lang="fr-FR" smtClean="0">
                <a:solidFill>
                  <a:srgbClr val="000000"/>
                </a:solidFill>
                <a:latin typeface="Arial" charset="0"/>
                <a:ea typeface="ＭＳ Ｐゴシック" charset="0"/>
                <a:cs typeface="ＭＳ Ｐゴシック" charset="0"/>
              </a:rPr>
              <a:pPr defTabSz="914400" fontAlgn="base">
                <a:spcBef>
                  <a:spcPct val="0"/>
                </a:spcBef>
                <a:spcAft>
                  <a:spcPct val="0"/>
                </a:spcAft>
              </a:pPr>
              <a:t>‹N°›</a:t>
            </a:fld>
            <a:endParaRPr lang="fr-FR"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163461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65" charset="0"/>
                <a:ea typeface="+mn-ea"/>
                <a:cs typeface="+mn-cs"/>
              </a:defRPr>
            </a:lvl1pPr>
          </a:lstStyle>
          <a:p>
            <a:pPr defTabSz="914400"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65" charset="0"/>
                <a:ea typeface="+mn-ea"/>
                <a:cs typeface="+mn-cs"/>
              </a:defRPr>
            </a:lvl1pPr>
          </a:lstStyle>
          <a:p>
            <a:pPr defTabSz="914400"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D53E15E-62D7-2545-A67B-598ADEC7B5A5}" type="slidenum">
              <a:rPr lang="fr-FR" smtClean="0">
                <a:solidFill>
                  <a:srgbClr val="000000"/>
                </a:solidFill>
                <a:latin typeface="Arial" charset="0"/>
                <a:ea typeface="ＭＳ Ｐゴシック" charset="0"/>
                <a:cs typeface="ＭＳ Ｐゴシック" charset="0"/>
              </a:rPr>
              <a:pPr defTabSz="914400" fontAlgn="base">
                <a:spcBef>
                  <a:spcPct val="0"/>
                </a:spcBef>
                <a:spcAft>
                  <a:spcPct val="0"/>
                </a:spcAft>
              </a:pPr>
              <a:t>‹N°›</a:t>
            </a:fld>
            <a:endParaRPr lang="fr-FR"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4214476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65"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1"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1"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27F8A622-E245-C045-9714-B91C93B9CD36}" type="slidenum">
              <a:rPr lang="en-US">
                <a:solidFill>
                  <a:srgbClr val="000000"/>
                </a:solidFill>
                <a:latin typeface="Times"/>
              </a:rPr>
              <a:pPr defTabSz="914400" eaLnBrk="0" fontAlgn="base" hangingPunct="0">
                <a:spcBef>
                  <a:spcPct val="0"/>
                </a:spcBef>
                <a:spcAft>
                  <a:spcPct val="0"/>
                </a:spcAft>
              </a:pPr>
              <a:t>‹N°›</a:t>
            </a:fld>
            <a:endParaRPr lang="en-US" dirty="0">
              <a:solidFill>
                <a:srgbClr val="000000"/>
              </a:solidFill>
              <a:latin typeface="Times"/>
            </a:endParaRPr>
          </a:p>
        </p:txBody>
      </p:sp>
    </p:spTree>
    <p:extLst>
      <p:ext uri="{BB962C8B-B14F-4D97-AF65-F5344CB8AC3E}">
        <p14:creationId xmlns:p14="http://schemas.microsoft.com/office/powerpoint/2010/main" val="99304341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fr-FR">
              <a:solidFill>
                <a:srgbClr val="82682C"/>
              </a:solidFill>
              <a:latin typeface="Calisto MT"/>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357516408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fr-FR">
              <a:solidFill>
                <a:srgbClr val="82682C"/>
              </a:solidFill>
              <a:latin typeface="Calisto MT"/>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192676875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Cliquez pour modifier le style du titre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Cliquez pour modifier les styles du texte du masque</a:t>
            </a:r>
          </a:p>
          <a:p>
            <a:pPr lvl="1"/>
            <a:r>
              <a:rPr lang="de-DE"/>
              <a:t>Deuxième niveau</a:t>
            </a:r>
          </a:p>
          <a:p>
            <a:pPr lvl="2"/>
            <a:r>
              <a:rPr lang="de-DE"/>
              <a:t>Troisième niveau</a:t>
            </a:r>
          </a:p>
          <a:p>
            <a:pPr lvl="3"/>
            <a:r>
              <a:rPr lang="de-DE"/>
              <a:t>Quatrième niveau</a:t>
            </a:r>
          </a:p>
          <a:p>
            <a:pPr lvl="4"/>
            <a:r>
              <a:rPr lang="de-DE"/>
              <a:t>Cinquième niveau</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e-DE">
              <a:solidFill>
                <a:srgbClr val="000000"/>
              </a:solidFill>
              <a:latin typeface="Arial"/>
              <a:ea typeface="ＭＳ Ｐゴシック" charset="-128"/>
              <a:cs typeface="ＭＳ Ｐゴシック" charset="-128"/>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e-DE">
              <a:solidFill>
                <a:srgbClr val="000000"/>
              </a:solidFill>
              <a:latin typeface="Arial"/>
              <a:ea typeface="ＭＳ Ｐゴシック" charset="-128"/>
              <a:cs typeface="ＭＳ Ｐゴシック" charset="-128"/>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DCAC34F-5582-6C48-BC96-BC8CD7DAC3DE}" type="slidenum">
              <a:rPr lang="de-DE">
                <a:solidFill>
                  <a:srgbClr val="000000"/>
                </a:solidFill>
                <a:latin typeface="Arial"/>
                <a:ea typeface="ＭＳ Ｐゴシック" charset="-128"/>
                <a:cs typeface="ＭＳ Ｐゴシック" charset="-128"/>
              </a:rPr>
              <a:pPr fontAlgn="base">
                <a:spcBef>
                  <a:spcPct val="0"/>
                </a:spcBef>
                <a:spcAft>
                  <a:spcPct val="0"/>
                </a:spcAft>
                <a:defRPr/>
              </a:pPr>
              <a:t>‹N°›</a:t>
            </a:fld>
            <a:endParaRPr lang="de-DE">
              <a:solidFill>
                <a:srgbClr val="000000"/>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214260504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Lst>
  <p:txStyles>
    <p:titleStyle>
      <a:lvl1pPr algn="ctr" rtl="0" eaLnBrk="0" fontAlgn="base" hangingPunct="0">
        <a:spcBef>
          <a:spcPct val="0"/>
        </a:spcBef>
        <a:spcAft>
          <a:spcPct val="0"/>
        </a:spcAft>
        <a:defRPr sz="40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000">
          <a:solidFill>
            <a:schemeClr val="tx2"/>
          </a:solidFill>
          <a:latin typeface="Arial" pitchFamily="34"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34"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34"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34" charset="0"/>
          <a:ea typeface="ＭＳ Ｐゴシック" pitchFamily="-112" charset="-128"/>
          <a:cs typeface="ＭＳ Ｐゴシック" pitchFamily="-112" charset="-128"/>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fr-FR">
              <a:solidFill>
                <a:srgbClr val="82682C"/>
              </a:solidFill>
              <a:latin typeface="Calisto MT"/>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294499252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33375"/>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376363"/>
            <a:ext cx="8839200" cy="4968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Box 9"/>
          <p:cNvSpPr txBox="1">
            <a:spLocks noChangeArrowheads="1"/>
          </p:cNvSpPr>
          <p:nvPr userDrawn="1"/>
        </p:nvSpPr>
        <p:spPr bwMode="auto">
          <a:xfrm>
            <a:off x="-57150" y="6669088"/>
            <a:ext cx="381000" cy="214312"/>
          </a:xfrm>
          <a:prstGeom prst="rect">
            <a:avLst/>
          </a:prstGeom>
          <a:noFill/>
          <a:ln>
            <a:noFill/>
          </a:ln>
          <a:extLst/>
        </p:spPr>
        <p:txBody>
          <a:bodyPr lIns="93177" tIns="46589" rIns="93177" bIns="4658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spcBef>
                <a:spcPct val="50000"/>
              </a:spcBef>
              <a:defRPr/>
            </a:pPr>
            <a:fld id="{01E5003F-6AB8-3D40-B5E8-1C642978FB30}" type="slidenum">
              <a:rPr lang="en-US" sz="800" smtClean="0">
                <a:solidFill>
                  <a:srgbClr val="FFFFFF"/>
                </a:solidFill>
                <a:ea typeface="ＭＳ Ｐゴシック" charset="-128"/>
                <a:cs typeface="ＭＳ Ｐゴシック" charset="-128"/>
              </a:rPr>
              <a:pPr defTabSz="914400">
                <a:spcBef>
                  <a:spcPct val="50000"/>
                </a:spcBef>
                <a:defRPr/>
              </a:pPr>
              <a:t>‹N°›</a:t>
            </a:fld>
            <a:endParaRPr lang="en-US" sz="800" dirty="0" smtClean="0">
              <a:solidFill>
                <a:srgbClr val="FFFFFF"/>
              </a:solidFill>
              <a:ea typeface="ＭＳ Ｐゴシック" charset="-128"/>
              <a:cs typeface="ＭＳ Ｐゴシック" charset="-128"/>
            </a:endParaRPr>
          </a:p>
        </p:txBody>
      </p:sp>
      <p:sp>
        <p:nvSpPr>
          <p:cNvPr id="8" name="AutoShape 10"/>
          <p:cNvSpPr>
            <a:spLocks noChangeArrowheads="1"/>
          </p:cNvSpPr>
          <p:nvPr userDrawn="1"/>
        </p:nvSpPr>
        <p:spPr bwMode="auto">
          <a:xfrm>
            <a:off x="173038" y="1233488"/>
            <a:ext cx="8797925" cy="73025"/>
          </a:xfrm>
          <a:prstGeom prst="roundRect">
            <a:avLst>
              <a:gd name="adj" fmla="val 16667"/>
            </a:avLst>
          </a:prstGeom>
          <a:solidFill>
            <a:srgbClr val="0070C0"/>
          </a:solidFill>
          <a:ln w="9525">
            <a:solidFill>
              <a:schemeClr val="bg2"/>
            </a:solidFill>
            <a:round/>
            <a:headEnd/>
            <a:tailEnd/>
          </a:ln>
          <a:effectLst/>
          <a:extLst/>
        </p:spPr>
        <p:txBody>
          <a:bodyPr wrap="none" anchor="ctr"/>
          <a:lstStyle/>
          <a:p>
            <a:pPr defTabSz="914400">
              <a:defRPr/>
            </a:pPr>
            <a:endParaRPr lang="en-US" dirty="0">
              <a:solidFill>
                <a:prstClr val="white"/>
              </a:solidFill>
              <a:latin typeface="Calibri"/>
              <a:ea typeface="ＭＳ Ｐゴシック" charset="-128"/>
              <a:cs typeface="ＭＳ Ｐゴシック" charset="-128"/>
            </a:endParaRPr>
          </a:p>
        </p:txBody>
      </p:sp>
    </p:spTree>
    <p:extLst>
      <p:ext uri="{BB962C8B-B14F-4D97-AF65-F5344CB8AC3E}">
        <p14:creationId xmlns:p14="http://schemas.microsoft.com/office/powerpoint/2010/main" val="3097562859"/>
      </p:ext>
    </p:extLst>
  </p:cSld>
  <p:clrMap bg1="dk1" tx1="lt1" bg2="dk2" tx2="lt2" accent1="accent1" accent2="accent2" accent3="accent3" accent4="accent4" accent5="accent5" accent6="accent6" hlink="hlink" folHlink="folHlink"/>
  <p:sldLayoutIdLst>
    <p:sldLayoutId id="2147483889" r:id="rId1"/>
  </p:sldLayoutIdLst>
  <p:timing>
    <p:tnLst>
      <p:par>
        <p:cTn id="1" dur="indefinite" restart="never" nodeType="tmRoot"/>
      </p:par>
    </p:tnLst>
  </p:timing>
  <p:txStyles>
    <p:titleStyle>
      <a:lvl1pPr algn="ctr" rtl="0" fontAlgn="base">
        <a:spcBef>
          <a:spcPct val="0"/>
        </a:spcBef>
        <a:spcAft>
          <a:spcPct val="0"/>
        </a:spcAft>
        <a:defRPr sz="3600" b="1" kern="1200">
          <a:solidFill>
            <a:srgbClr val="9BBB59"/>
          </a:solidFill>
          <a:effectLst>
            <a:outerShdw blurRad="38100" dist="38100" dir="2700000" algn="tl">
              <a:srgbClr val="000000">
                <a:alpha val="43137"/>
              </a:srgbClr>
            </a:outerShdw>
          </a:effectLst>
          <a:latin typeface="Arial" pitchFamily="34" charset="0"/>
          <a:ea typeface="ＭＳ Ｐゴシック" charset="-128"/>
          <a:cs typeface="Arial" pitchFamily="34" charset="0"/>
        </a:defRPr>
      </a:lvl1pPr>
      <a:lvl2pPr algn="ctr" rtl="0" fontAlgn="base">
        <a:spcBef>
          <a:spcPct val="0"/>
        </a:spcBef>
        <a:spcAft>
          <a:spcPct val="0"/>
        </a:spcAft>
        <a:defRPr sz="3600" b="1">
          <a:solidFill>
            <a:srgbClr val="9BBB59"/>
          </a:solidFill>
          <a:latin typeface="Arial" charset="0"/>
          <a:ea typeface="ＭＳ Ｐゴシック" charset="-128"/>
        </a:defRPr>
      </a:lvl2pPr>
      <a:lvl3pPr algn="ctr" rtl="0" fontAlgn="base">
        <a:spcBef>
          <a:spcPct val="0"/>
        </a:spcBef>
        <a:spcAft>
          <a:spcPct val="0"/>
        </a:spcAft>
        <a:defRPr sz="3600" b="1">
          <a:solidFill>
            <a:srgbClr val="9BBB59"/>
          </a:solidFill>
          <a:latin typeface="Arial" charset="0"/>
          <a:ea typeface="ＭＳ Ｐゴシック" charset="-128"/>
        </a:defRPr>
      </a:lvl3pPr>
      <a:lvl4pPr algn="ctr" rtl="0" fontAlgn="base">
        <a:spcBef>
          <a:spcPct val="0"/>
        </a:spcBef>
        <a:spcAft>
          <a:spcPct val="0"/>
        </a:spcAft>
        <a:defRPr sz="3600" b="1">
          <a:solidFill>
            <a:srgbClr val="9BBB59"/>
          </a:solidFill>
          <a:latin typeface="Arial" charset="0"/>
          <a:ea typeface="ＭＳ Ｐゴシック" charset="-128"/>
        </a:defRPr>
      </a:lvl4pPr>
      <a:lvl5pPr algn="ctr" rtl="0" fontAlgn="base">
        <a:spcBef>
          <a:spcPct val="0"/>
        </a:spcBef>
        <a:spcAft>
          <a:spcPct val="0"/>
        </a:spcAft>
        <a:defRPr sz="3600" b="1">
          <a:solidFill>
            <a:srgbClr val="9BBB59"/>
          </a:solidFill>
          <a:latin typeface="Arial" charset="0"/>
          <a:ea typeface="ＭＳ Ｐゴシック" charset="-128"/>
        </a:defRPr>
      </a:lvl5pPr>
      <a:lvl6pPr marL="457200" algn="ctr" rtl="0" fontAlgn="base">
        <a:spcBef>
          <a:spcPct val="0"/>
        </a:spcBef>
        <a:spcAft>
          <a:spcPct val="0"/>
        </a:spcAft>
        <a:defRPr sz="3600" b="1">
          <a:solidFill>
            <a:srgbClr val="9BBB59"/>
          </a:solidFill>
          <a:latin typeface="Arial" charset="0"/>
          <a:ea typeface="ＭＳ Ｐゴシック" charset="-128"/>
        </a:defRPr>
      </a:lvl6pPr>
      <a:lvl7pPr marL="914400" algn="ctr" rtl="0" fontAlgn="base">
        <a:spcBef>
          <a:spcPct val="0"/>
        </a:spcBef>
        <a:spcAft>
          <a:spcPct val="0"/>
        </a:spcAft>
        <a:defRPr sz="3600" b="1">
          <a:solidFill>
            <a:srgbClr val="9BBB59"/>
          </a:solidFill>
          <a:latin typeface="Arial" charset="0"/>
          <a:ea typeface="ＭＳ Ｐゴシック" charset="-128"/>
        </a:defRPr>
      </a:lvl7pPr>
      <a:lvl8pPr marL="1371600" algn="ctr" rtl="0" fontAlgn="base">
        <a:spcBef>
          <a:spcPct val="0"/>
        </a:spcBef>
        <a:spcAft>
          <a:spcPct val="0"/>
        </a:spcAft>
        <a:defRPr sz="3600" b="1">
          <a:solidFill>
            <a:srgbClr val="9BBB59"/>
          </a:solidFill>
          <a:latin typeface="Arial" charset="0"/>
          <a:ea typeface="ＭＳ Ｐゴシック" charset="-128"/>
        </a:defRPr>
      </a:lvl8pPr>
      <a:lvl9pPr marL="1828800" algn="ctr" rtl="0" fontAlgn="base">
        <a:spcBef>
          <a:spcPct val="0"/>
        </a:spcBef>
        <a:spcAft>
          <a:spcPct val="0"/>
        </a:spcAft>
        <a:defRPr sz="3600" b="1">
          <a:solidFill>
            <a:srgbClr val="9BBB59"/>
          </a:solidFill>
          <a:latin typeface="Arial" charset="0"/>
          <a:ea typeface="ＭＳ Ｐゴシック" charset="-128"/>
        </a:defRPr>
      </a:lvl9pPr>
    </p:titleStyle>
    <p:bodyStyle>
      <a:lvl1pPr marL="342900" indent="-342900" algn="l" rtl="0" fontAlgn="base">
        <a:spcBef>
          <a:spcPct val="0"/>
        </a:spcBef>
        <a:spcAft>
          <a:spcPts val="600"/>
        </a:spcAft>
        <a:buFont typeface="Arial" charset="0"/>
        <a:buChar char="•"/>
        <a:defRPr sz="2800" b="1" kern="1200">
          <a:solidFill>
            <a:schemeClr val="tx1"/>
          </a:solidFill>
          <a:effectLst>
            <a:outerShdw blurRad="38100" dist="38100" dir="2700000" algn="tl">
              <a:srgbClr val="000000">
                <a:alpha val="43137"/>
              </a:srgbClr>
            </a:outerShdw>
          </a:effectLst>
          <a:latin typeface="Arial" pitchFamily="34" charset="0"/>
          <a:ea typeface="ＭＳ Ｐゴシック" charset="-128"/>
          <a:cs typeface="Arial" pitchFamily="34" charset="0"/>
        </a:defRPr>
      </a:lvl1pPr>
      <a:lvl2pPr marL="742950" indent="-285750" algn="l" rtl="0" fontAlgn="base">
        <a:spcBef>
          <a:spcPct val="0"/>
        </a:spcBef>
        <a:spcAft>
          <a:spcPts val="600"/>
        </a:spcAft>
        <a:buFont typeface="Arial" charset="0"/>
        <a:buChar char="-"/>
        <a:defRPr sz="2400" b="1" kern="1200">
          <a:solidFill>
            <a:schemeClr val="tx1"/>
          </a:solidFill>
          <a:effectLst>
            <a:outerShdw blurRad="38100" dist="38100" dir="2700000" algn="tl">
              <a:srgbClr val="000000">
                <a:alpha val="43137"/>
              </a:srgbClr>
            </a:outerShdw>
          </a:effectLst>
          <a:latin typeface="Arial" pitchFamily="34" charset="0"/>
          <a:ea typeface="ＭＳ Ｐゴシック" charset="-128"/>
          <a:cs typeface="Arial" pitchFamily="34" charset="0"/>
        </a:defRPr>
      </a:lvl2pPr>
      <a:lvl3pPr marL="1143000" indent="-228600" algn="l" rtl="0" fontAlgn="base">
        <a:spcBef>
          <a:spcPct val="0"/>
        </a:spcBef>
        <a:spcAft>
          <a:spcPts val="600"/>
        </a:spcAft>
        <a:buFont typeface="Arial" charset="0"/>
        <a:buChar char="•"/>
        <a:defRPr sz="2000" b="1" kern="1200">
          <a:solidFill>
            <a:schemeClr val="tx1"/>
          </a:solidFill>
          <a:effectLst>
            <a:outerShdw blurRad="38100" dist="38100" dir="2700000" algn="tl">
              <a:srgbClr val="000000">
                <a:alpha val="43137"/>
              </a:srgbClr>
            </a:outerShdw>
          </a:effectLst>
          <a:latin typeface="Arial" pitchFamily="34" charset="0"/>
          <a:ea typeface="ＭＳ Ｐゴシック" charset="-128"/>
          <a:cs typeface="Arial" pitchFamily="34" charset="0"/>
        </a:defRPr>
      </a:lvl3pPr>
      <a:lvl4pPr marL="1600200" indent="-228600" algn="l" rtl="0" fontAlgn="base">
        <a:spcBef>
          <a:spcPct val="0"/>
        </a:spcBef>
        <a:spcAft>
          <a:spcPts val="600"/>
        </a:spcAft>
        <a:buFont typeface="Arial" charset="0"/>
        <a:buChar char="-"/>
        <a:defRPr b="1" kern="1200">
          <a:solidFill>
            <a:schemeClr val="tx1"/>
          </a:solidFill>
          <a:effectLst>
            <a:outerShdw blurRad="38100" dist="38100" dir="2700000" algn="tl">
              <a:srgbClr val="000000">
                <a:alpha val="43137"/>
              </a:srgbClr>
            </a:outerShdw>
          </a:effectLst>
          <a:latin typeface="Arial" pitchFamily="34" charset="0"/>
          <a:ea typeface="ＭＳ Ｐゴシック" charset="-128"/>
          <a:cs typeface="Arial" pitchFamily="34" charset="0"/>
        </a:defRPr>
      </a:lvl4pPr>
      <a:lvl5pPr marL="2057400" indent="-228600" algn="l" rtl="0" fontAlgn="base">
        <a:spcBef>
          <a:spcPct val="0"/>
        </a:spcBef>
        <a:spcAft>
          <a:spcPts val="600"/>
        </a:spcAft>
        <a:buFont typeface="Arial" charset="0"/>
        <a:buChar char="»"/>
        <a:defRPr b="1" kern="1200">
          <a:solidFill>
            <a:schemeClr val="tx1"/>
          </a:solidFill>
          <a:effectLst>
            <a:outerShdw blurRad="38100" dist="38100" dir="2700000" algn="tl">
              <a:srgbClr val="000000">
                <a:alpha val="43137"/>
              </a:srgbClr>
            </a:outerShdw>
          </a:effectLst>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5F47E-3618-9249-B3CD-934397F7B6B2}"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435F3-2AEF-B940-A3D2-1C25BDFB747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29039146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fr-FR">
              <a:solidFill>
                <a:srgbClr val="82682C"/>
              </a:solidFill>
              <a:latin typeface="Calisto MT"/>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C4442D6-6FB5-9A45-9C53-268F88AE02A2}" type="datetimeFigureOut">
              <a:rPr lang="fr-FR" smtClean="0">
                <a:solidFill>
                  <a:srgbClr val="82682C"/>
                </a:solidFill>
                <a:latin typeface="Calisto MT"/>
              </a:rPr>
              <a:pPr/>
              <a:t>03/11/2016</a:t>
            </a:fld>
            <a:endParaRPr lang="fr-FR">
              <a:solidFill>
                <a:srgbClr val="82682C"/>
              </a:solidFill>
              <a:latin typeface="Calisto MT"/>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A2F3952-7C6D-C14F-BA73-5D0E44C0FF87}" type="slidenum">
              <a:rPr lang="fr-FR" smtClean="0">
                <a:solidFill>
                  <a:srgbClr val="82682C"/>
                </a:solidFill>
                <a:latin typeface="Calisto MT"/>
              </a:rPr>
              <a:pPr/>
              <a:t>‹N°›</a:t>
            </a:fld>
            <a:endParaRPr lang="fr-FR">
              <a:solidFill>
                <a:srgbClr val="82682C"/>
              </a:solidFill>
              <a:latin typeface="Calisto MT"/>
            </a:endParaRPr>
          </a:p>
        </p:txBody>
      </p:sp>
    </p:spTree>
    <p:extLst>
      <p:ext uri="{BB962C8B-B14F-4D97-AF65-F5344CB8AC3E}">
        <p14:creationId xmlns:p14="http://schemas.microsoft.com/office/powerpoint/2010/main" val="112232377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53BFE-D4E6-1944-8524-2867455121D1}" type="datetimeFigureOut">
              <a:rPr lang="fr-FR" smtClean="0">
                <a:solidFill>
                  <a:prstClr val="black">
                    <a:tint val="75000"/>
                  </a:prstClr>
                </a:solidFill>
                <a:latin typeface="Calibri"/>
              </a:rPr>
              <a:pPr/>
              <a:t>03/11/2016</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9C6AE-5831-6B42-8327-8632465ECB9E}"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410803452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3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2.jpeg"/><Relationship Id="rId4" Type="http://schemas.openxmlformats.org/officeDocument/2006/relationships/diagramLayout" Target="../diagrams/layout1.xml"/><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09.xml"/><Relationship Id="rId5" Type="http://schemas.openxmlformats.org/officeDocument/2006/relationships/image" Target="../media/image33.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2632" y="1859280"/>
            <a:ext cx="7143210" cy="2024122"/>
          </a:xfrm>
        </p:spPr>
        <p:txBody>
          <a:bodyPr>
            <a:normAutofit/>
          </a:bodyPr>
          <a:lstStyle/>
          <a:p>
            <a:r>
              <a:rPr lang="fr-FR" dirty="0" smtClean="0"/>
              <a:t>Préventions Diversifiées:</a:t>
            </a:r>
            <a:br>
              <a:rPr lang="fr-FR" dirty="0" smtClean="0"/>
            </a:br>
            <a:r>
              <a:rPr lang="fr-FR" dirty="0" smtClean="0"/>
              <a:t>L’avenir</a:t>
            </a:r>
            <a:endParaRPr lang="fr-FR" dirty="0"/>
          </a:p>
        </p:txBody>
      </p:sp>
      <p:sp>
        <p:nvSpPr>
          <p:cNvPr id="3" name="Sous-titre 2"/>
          <p:cNvSpPr>
            <a:spLocks noGrp="1"/>
          </p:cNvSpPr>
          <p:nvPr>
            <p:ph type="subTitle" idx="1"/>
          </p:nvPr>
        </p:nvSpPr>
        <p:spPr>
          <a:xfrm>
            <a:off x="3826605" y="4419600"/>
            <a:ext cx="4602079" cy="1219200"/>
          </a:xfrm>
        </p:spPr>
        <p:txBody>
          <a:bodyPr/>
          <a:lstStyle/>
          <a:p>
            <a:pPr>
              <a:lnSpc>
                <a:spcPct val="90000"/>
              </a:lnSpc>
            </a:pPr>
            <a:r>
              <a:rPr lang="en-US" dirty="0" smtClean="0">
                <a:ea typeface="ＭＳ Ｐゴシック" charset="-128"/>
                <a:cs typeface="ＭＳ Ｐゴシック" charset="-128"/>
              </a:rPr>
              <a:t>Pr. Willy Rozenbaum</a:t>
            </a:r>
          </a:p>
          <a:p>
            <a:pPr>
              <a:lnSpc>
                <a:spcPct val="90000"/>
              </a:lnSpc>
            </a:pPr>
            <a:r>
              <a:rPr lang="en-US" dirty="0" smtClean="0">
                <a:ea typeface="ＭＳ Ｐゴシック" charset="-128"/>
                <a:cs typeface="ＭＳ Ｐゴシック" charset="-128"/>
              </a:rPr>
              <a:t>Hopital Saint-Louis</a:t>
            </a:r>
          </a:p>
          <a:p>
            <a:pPr>
              <a:lnSpc>
                <a:spcPct val="90000"/>
              </a:lnSpc>
            </a:pPr>
            <a:r>
              <a:rPr lang="en-US" dirty="0" smtClean="0">
                <a:ea typeface="ＭＳ Ｐゴシック" charset="-128"/>
                <a:cs typeface="ＭＳ Ｐゴシック" charset="-128"/>
              </a:rPr>
              <a:t>UPMC</a:t>
            </a:r>
          </a:p>
          <a:p>
            <a:endParaRPr lang="fr-FR" dirty="0"/>
          </a:p>
        </p:txBody>
      </p:sp>
      <p:sp>
        <p:nvSpPr>
          <p:cNvPr id="4" name="ZoneTexte 3"/>
          <p:cNvSpPr txBox="1"/>
          <p:nvPr/>
        </p:nvSpPr>
        <p:spPr>
          <a:xfrm>
            <a:off x="2138947" y="4906211"/>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22453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56764"/>
            <a:ext cx="9144000" cy="6914764"/>
          </a:xfrm>
          <a:prstGeom prst="rect">
            <a:avLst/>
          </a:prstGeom>
        </p:spPr>
      </p:pic>
    </p:spTree>
    <p:extLst>
      <p:ext uri="{BB962C8B-B14F-4D97-AF65-F5344CB8AC3E}">
        <p14:creationId xmlns:p14="http://schemas.microsoft.com/office/powerpoint/2010/main" val="3239553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a:srcRect t="5768"/>
          <a:stretch>
            <a:fillRect/>
          </a:stretch>
        </p:blipFill>
        <p:spPr bwMode="auto">
          <a:xfrm>
            <a:off x="1246188" y="620713"/>
            <a:ext cx="1895475" cy="5888037"/>
          </a:xfrm>
          <a:prstGeom prst="rect">
            <a:avLst/>
          </a:prstGeom>
          <a:noFill/>
          <a:ln w="63500">
            <a:noFill/>
            <a:miter lim="800000"/>
            <a:headEnd/>
            <a:tailEnd/>
          </a:ln>
        </p:spPr>
      </p:pic>
      <p:pic>
        <p:nvPicPr>
          <p:cNvPr id="55299" name="Picture 5"/>
          <p:cNvPicPr>
            <a:picLocks noChangeAspect="1" noChangeArrowheads="1"/>
          </p:cNvPicPr>
          <p:nvPr/>
        </p:nvPicPr>
        <p:blipFill>
          <a:blip r:embed="rId3"/>
          <a:srcRect/>
          <a:stretch>
            <a:fillRect/>
          </a:stretch>
        </p:blipFill>
        <p:spPr bwMode="auto">
          <a:xfrm>
            <a:off x="323850" y="331788"/>
            <a:ext cx="933450" cy="6265862"/>
          </a:xfrm>
          <a:prstGeom prst="rect">
            <a:avLst/>
          </a:prstGeom>
          <a:noFill/>
          <a:ln w="63500">
            <a:noFill/>
            <a:miter lim="800000"/>
            <a:headEnd/>
            <a:tailEnd/>
          </a:ln>
        </p:spPr>
      </p:pic>
      <p:sp>
        <p:nvSpPr>
          <p:cNvPr id="55300" name="Oval 7"/>
          <p:cNvSpPr>
            <a:spLocks noChangeArrowheads="1"/>
          </p:cNvSpPr>
          <p:nvPr/>
        </p:nvSpPr>
        <p:spPr bwMode="auto">
          <a:xfrm>
            <a:off x="684213" y="5884863"/>
            <a:ext cx="2663825" cy="857250"/>
          </a:xfrm>
          <a:prstGeom prst="ellipse">
            <a:avLst/>
          </a:prstGeom>
          <a:noFill/>
          <a:ln w="63500">
            <a:solidFill>
              <a:srgbClr val="FF0000"/>
            </a:solidFill>
            <a:round/>
            <a:headEnd/>
            <a:tailEnd/>
          </a:ln>
        </p:spPr>
        <p:txBody>
          <a:bodyPr lIns="90000" tIns="46800" rIns="90000" bIns="46800" anchor="ctr">
            <a:prstTxWarp prst="textNoShape">
              <a:avLst/>
            </a:prstTxWarp>
            <a:spAutoFit/>
          </a:bodyPr>
          <a:lstStyle/>
          <a:p>
            <a:pPr fontAlgn="base">
              <a:spcBef>
                <a:spcPct val="0"/>
              </a:spcBef>
              <a:spcAft>
                <a:spcPct val="0"/>
              </a:spcAft>
            </a:pPr>
            <a:endParaRPr lang="en-US">
              <a:solidFill>
                <a:srgbClr val="000000"/>
              </a:solidFill>
              <a:latin typeface="Arial"/>
              <a:ea typeface="ＭＳ Ｐゴシック" charset="-128"/>
              <a:cs typeface="ＭＳ Ｐゴシック" charset="-128"/>
            </a:endParaRPr>
          </a:p>
        </p:txBody>
      </p:sp>
      <p:pic>
        <p:nvPicPr>
          <p:cNvPr id="55301" name="Picture 8"/>
          <p:cNvPicPr>
            <a:picLocks noChangeAspect="1" noChangeArrowheads="1"/>
          </p:cNvPicPr>
          <p:nvPr/>
        </p:nvPicPr>
        <p:blipFill>
          <a:blip r:embed="rId4"/>
          <a:srcRect/>
          <a:stretch>
            <a:fillRect/>
          </a:stretch>
        </p:blipFill>
        <p:spPr bwMode="auto">
          <a:xfrm>
            <a:off x="3276600" y="620713"/>
            <a:ext cx="5394325" cy="1581150"/>
          </a:xfrm>
          <a:prstGeom prst="rect">
            <a:avLst/>
          </a:prstGeom>
          <a:noFill/>
          <a:ln w="63500">
            <a:noFill/>
            <a:miter lim="800000"/>
            <a:headEnd/>
            <a:tailEnd/>
          </a:ln>
        </p:spPr>
      </p:pic>
      <p:sp>
        <p:nvSpPr>
          <p:cNvPr id="55302" name="Text Box 9"/>
          <p:cNvSpPr txBox="1">
            <a:spLocks noChangeArrowheads="1"/>
          </p:cNvSpPr>
          <p:nvPr/>
        </p:nvSpPr>
        <p:spPr bwMode="auto">
          <a:xfrm>
            <a:off x="3348038" y="476250"/>
            <a:ext cx="5184775" cy="1023938"/>
          </a:xfrm>
          <a:prstGeom prst="rect">
            <a:avLst/>
          </a:prstGeom>
          <a:solidFill>
            <a:schemeClr val="bg1"/>
          </a:solidFill>
          <a:ln w="63500">
            <a:noFill/>
            <a:miter lim="800000"/>
            <a:headEnd/>
            <a:tailEnd/>
          </a:ln>
        </p:spPr>
        <p:txBody>
          <a:bodyPr lIns="90000" tIns="46800" rIns="90000" bIns="46800">
            <a:prstTxWarp prst="textNoShape">
              <a:avLst/>
            </a:prstTxWarp>
            <a:spAutoFit/>
          </a:bodyPr>
          <a:lstStyle/>
          <a:p>
            <a:pPr algn="ctr" fontAlgn="base">
              <a:spcBef>
                <a:spcPct val="50000"/>
              </a:spcBef>
              <a:spcAft>
                <a:spcPct val="0"/>
              </a:spcAft>
            </a:pPr>
            <a:r>
              <a:rPr lang="fr-FR" sz="1600">
                <a:solidFill>
                  <a:srgbClr val="000000"/>
                </a:solidFill>
                <a:latin typeface="Arial"/>
                <a:ea typeface="ＭＳ Ｐゴシック" charset="-128"/>
                <a:cs typeface="ＭＳ Ｐゴシック" charset="-128"/>
              </a:rPr>
              <a:t>N Engl J Med 1999;341:394-402</a:t>
            </a:r>
            <a:endParaRPr lang="fr-FR" sz="1600" b="1">
              <a:solidFill>
                <a:srgbClr val="000000"/>
              </a:solidFill>
              <a:latin typeface="Arial"/>
              <a:ea typeface="ＭＳ Ｐゴシック" charset="-128"/>
              <a:cs typeface="ＭＳ Ｐゴシック" charset="-128"/>
            </a:endParaRPr>
          </a:p>
          <a:p>
            <a:pPr algn="ctr" fontAlgn="base">
              <a:spcBef>
                <a:spcPct val="50000"/>
              </a:spcBef>
              <a:spcAft>
                <a:spcPct val="0"/>
              </a:spcAft>
            </a:pPr>
            <a:r>
              <a:rPr lang="fr-FR" b="1">
                <a:solidFill>
                  <a:srgbClr val="000000"/>
                </a:solidFill>
                <a:latin typeface="Arial"/>
                <a:ea typeface="ＭＳ Ｐゴシック" charset="-128"/>
                <a:cs typeface="ＭＳ Ｐゴシック" charset="-128"/>
              </a:rPr>
              <a:t>Maternal levels of plasma HIV RNA and the risk of perinatal transmission</a:t>
            </a:r>
          </a:p>
        </p:txBody>
      </p:sp>
      <p:sp>
        <p:nvSpPr>
          <p:cNvPr id="55303" name="Line 10"/>
          <p:cNvSpPr>
            <a:spLocks noChangeShapeType="1"/>
          </p:cNvSpPr>
          <p:nvPr/>
        </p:nvSpPr>
        <p:spPr bwMode="auto">
          <a:xfrm flipH="1">
            <a:off x="3132138" y="5661025"/>
            <a:ext cx="576262" cy="360363"/>
          </a:xfrm>
          <a:prstGeom prst="line">
            <a:avLst/>
          </a:prstGeom>
          <a:noFill/>
          <a:ln w="63500">
            <a:solidFill>
              <a:srgbClr val="FF0000"/>
            </a:solidFill>
            <a:round/>
            <a:headEnd/>
            <a:tailEnd type="triangle" w="med" len="med"/>
          </a:ln>
        </p:spPr>
        <p:txBody>
          <a:bodyPr lIns="90000" tIns="46800" rIns="90000" bIns="46800">
            <a:prstTxWarp prst="textNoShape">
              <a:avLst/>
            </a:prstTxWarp>
            <a:spAutoFit/>
          </a:bodyPr>
          <a:lstStyle/>
          <a:p>
            <a:pPr fontAlgn="base">
              <a:spcBef>
                <a:spcPct val="0"/>
              </a:spcBef>
              <a:spcAft>
                <a:spcPct val="0"/>
              </a:spcAft>
            </a:pPr>
            <a:endParaRPr lang="fr-FR">
              <a:solidFill>
                <a:srgbClr val="000000"/>
              </a:solidFill>
              <a:latin typeface="Arial"/>
              <a:ea typeface="ＭＳ Ｐゴシック" charset="-128"/>
              <a:cs typeface="ＭＳ Ｐゴシック" charset="-128"/>
            </a:endParaRPr>
          </a:p>
        </p:txBody>
      </p:sp>
      <p:sp>
        <p:nvSpPr>
          <p:cNvPr id="55304" name="Text Box 11"/>
          <p:cNvSpPr txBox="1">
            <a:spLocks noChangeArrowheads="1"/>
          </p:cNvSpPr>
          <p:nvPr/>
        </p:nvSpPr>
        <p:spPr bwMode="auto">
          <a:xfrm>
            <a:off x="3708400" y="4221163"/>
            <a:ext cx="4824413" cy="1436687"/>
          </a:xfrm>
          <a:prstGeom prst="rect">
            <a:avLst/>
          </a:prstGeom>
          <a:noFill/>
          <a:ln w="63500">
            <a:solidFill>
              <a:srgbClr val="FF0000"/>
            </a:solidFill>
            <a:miter lim="800000"/>
            <a:headEnd/>
            <a:tailEnd/>
          </a:ln>
        </p:spPr>
        <p:txBody>
          <a:bodyPr lIns="90000" tIns="46800" rIns="90000" bIns="46800">
            <a:prstTxWarp prst="textNoShape">
              <a:avLst/>
            </a:prstTxWarp>
            <a:spAutoFit/>
          </a:bodyPr>
          <a:lstStyle/>
          <a:p>
            <a:pPr algn="ctr" fontAlgn="base">
              <a:spcBef>
                <a:spcPct val="0"/>
              </a:spcBef>
              <a:spcAft>
                <a:spcPct val="0"/>
              </a:spcAft>
            </a:pPr>
            <a:r>
              <a:rPr lang="fr-FR" sz="2800">
                <a:solidFill>
                  <a:srgbClr val="000000"/>
                </a:solidFill>
                <a:latin typeface="Arial"/>
                <a:ea typeface="ＭＳ Ｐゴシック" charset="-128"/>
                <a:cs typeface="ＭＳ Ｐゴシック" charset="-128"/>
              </a:rPr>
              <a:t>Aucune transmission si virémie maternelle &lt; 1000/ml</a:t>
            </a:r>
          </a:p>
        </p:txBody>
      </p:sp>
      <p:sp>
        <p:nvSpPr>
          <p:cNvPr id="55305" name="Oval 12"/>
          <p:cNvSpPr>
            <a:spLocks noChangeArrowheads="1"/>
          </p:cNvSpPr>
          <p:nvPr/>
        </p:nvSpPr>
        <p:spPr bwMode="auto">
          <a:xfrm>
            <a:off x="3635375" y="2565400"/>
            <a:ext cx="71438" cy="71438"/>
          </a:xfrm>
          <a:prstGeom prst="ellipse">
            <a:avLst/>
          </a:prstGeom>
          <a:solidFill>
            <a:schemeClr val="bg1"/>
          </a:solidFill>
          <a:ln w="12700">
            <a:solidFill>
              <a:schemeClr val="tx1"/>
            </a:solidFill>
            <a:round/>
            <a:headEnd/>
            <a:tailEnd/>
          </a:ln>
        </p:spPr>
        <p:txBody>
          <a:bodyPr wrap="none" lIns="90000" tIns="46800" rIns="90000" bIns="46800" anchor="ctr">
            <a:prstTxWarp prst="textNoShape">
              <a:avLst/>
            </a:prstTxWarp>
            <a:spAutoFit/>
          </a:bodyPr>
          <a:lstStyle/>
          <a:p>
            <a:pPr fontAlgn="base">
              <a:spcBef>
                <a:spcPct val="0"/>
              </a:spcBef>
              <a:spcAft>
                <a:spcPct val="0"/>
              </a:spcAft>
            </a:pPr>
            <a:endParaRPr lang="en-US">
              <a:solidFill>
                <a:srgbClr val="000000"/>
              </a:solidFill>
              <a:latin typeface="Arial"/>
              <a:ea typeface="ＭＳ Ｐゴシック" charset="-128"/>
              <a:cs typeface="ＭＳ Ｐゴシック" charset="-128"/>
            </a:endParaRPr>
          </a:p>
        </p:txBody>
      </p:sp>
      <p:sp>
        <p:nvSpPr>
          <p:cNvPr id="55306" name="Oval 13"/>
          <p:cNvSpPr>
            <a:spLocks noChangeArrowheads="1"/>
          </p:cNvSpPr>
          <p:nvPr/>
        </p:nvSpPr>
        <p:spPr bwMode="auto">
          <a:xfrm>
            <a:off x="3635375" y="2997200"/>
            <a:ext cx="71438" cy="71438"/>
          </a:xfrm>
          <a:prstGeom prst="ellipse">
            <a:avLst/>
          </a:prstGeom>
          <a:solidFill>
            <a:schemeClr val="tx1"/>
          </a:solidFill>
          <a:ln w="12700">
            <a:solidFill>
              <a:schemeClr val="tx1"/>
            </a:solidFill>
            <a:round/>
            <a:headEnd/>
            <a:tailEnd/>
          </a:ln>
        </p:spPr>
        <p:txBody>
          <a:bodyPr wrap="none" lIns="90000" tIns="46800" rIns="90000" bIns="46800" anchor="ctr">
            <a:prstTxWarp prst="textNoShape">
              <a:avLst/>
            </a:prstTxWarp>
            <a:spAutoFit/>
          </a:bodyPr>
          <a:lstStyle/>
          <a:p>
            <a:pPr fontAlgn="base">
              <a:spcBef>
                <a:spcPct val="0"/>
              </a:spcBef>
              <a:spcAft>
                <a:spcPct val="0"/>
              </a:spcAft>
            </a:pPr>
            <a:endParaRPr lang="en-US">
              <a:solidFill>
                <a:srgbClr val="000000"/>
              </a:solidFill>
              <a:latin typeface="Arial"/>
              <a:ea typeface="ＭＳ Ｐゴシック" charset="-128"/>
              <a:cs typeface="ＭＳ Ｐゴシック" charset="-128"/>
            </a:endParaRPr>
          </a:p>
        </p:txBody>
      </p:sp>
      <p:sp>
        <p:nvSpPr>
          <p:cNvPr id="55307" name="Text Box 14"/>
          <p:cNvSpPr txBox="1">
            <a:spLocks noChangeArrowheads="1"/>
          </p:cNvSpPr>
          <p:nvPr/>
        </p:nvSpPr>
        <p:spPr bwMode="auto">
          <a:xfrm>
            <a:off x="3797300" y="2395538"/>
            <a:ext cx="5022850" cy="396875"/>
          </a:xfrm>
          <a:prstGeom prst="rect">
            <a:avLst/>
          </a:prstGeom>
          <a:noFill/>
          <a:ln w="63500">
            <a:noFill/>
            <a:miter lim="800000"/>
            <a:headEnd/>
            <a:tailEnd/>
          </a:ln>
        </p:spPr>
        <p:txBody>
          <a:bodyPr lIns="90000" tIns="46800" rIns="90000" bIns="46800">
            <a:prstTxWarp prst="textNoShape">
              <a:avLst/>
            </a:prstTxWarp>
            <a:spAutoFit/>
          </a:bodyPr>
          <a:lstStyle/>
          <a:p>
            <a:pPr fontAlgn="base">
              <a:spcBef>
                <a:spcPct val="50000"/>
              </a:spcBef>
              <a:spcAft>
                <a:spcPct val="0"/>
              </a:spcAft>
            </a:pPr>
            <a:r>
              <a:rPr lang="fr-FR">
                <a:solidFill>
                  <a:srgbClr val="000000"/>
                </a:solidFill>
                <a:latin typeface="Arial"/>
                <a:ea typeface="ＭＳ Ｐゴシック" charset="-128"/>
                <a:cs typeface="ＭＳ Ｐゴシック" charset="-128"/>
              </a:rPr>
              <a:t>Virémie d’une mère d’un enfant </a:t>
            </a:r>
            <a:r>
              <a:rPr lang="fr-FR" u="sng">
                <a:solidFill>
                  <a:srgbClr val="000000"/>
                </a:solidFill>
                <a:latin typeface="Arial"/>
                <a:ea typeface="ＭＳ Ｐゴシック" charset="-128"/>
                <a:cs typeface="ＭＳ Ｐゴシック" charset="-128"/>
              </a:rPr>
              <a:t>non infecté</a:t>
            </a:r>
          </a:p>
        </p:txBody>
      </p:sp>
      <p:sp>
        <p:nvSpPr>
          <p:cNvPr id="55308" name="Text Box 15"/>
          <p:cNvSpPr txBox="1">
            <a:spLocks noChangeArrowheads="1"/>
          </p:cNvSpPr>
          <p:nvPr/>
        </p:nvSpPr>
        <p:spPr bwMode="auto">
          <a:xfrm>
            <a:off x="3797300" y="2841625"/>
            <a:ext cx="5022850" cy="396875"/>
          </a:xfrm>
          <a:prstGeom prst="rect">
            <a:avLst/>
          </a:prstGeom>
          <a:noFill/>
          <a:ln w="63500">
            <a:noFill/>
            <a:miter lim="800000"/>
            <a:headEnd/>
            <a:tailEnd/>
          </a:ln>
        </p:spPr>
        <p:txBody>
          <a:bodyPr lIns="90000" tIns="46800" rIns="90000" bIns="46800">
            <a:prstTxWarp prst="textNoShape">
              <a:avLst/>
            </a:prstTxWarp>
            <a:spAutoFit/>
          </a:bodyPr>
          <a:lstStyle/>
          <a:p>
            <a:pPr fontAlgn="base">
              <a:spcBef>
                <a:spcPct val="50000"/>
              </a:spcBef>
              <a:spcAft>
                <a:spcPct val="0"/>
              </a:spcAft>
            </a:pPr>
            <a:r>
              <a:rPr lang="fr-FR">
                <a:solidFill>
                  <a:srgbClr val="000000"/>
                </a:solidFill>
                <a:latin typeface="Arial"/>
                <a:ea typeface="ＭＳ Ｐゴシック" charset="-128"/>
                <a:cs typeface="ＭＳ Ｐゴシック" charset="-128"/>
              </a:rPr>
              <a:t>Virémie d’une mère d’un enfant </a:t>
            </a:r>
            <a:r>
              <a:rPr lang="fr-FR" u="sng">
                <a:solidFill>
                  <a:srgbClr val="000000"/>
                </a:solidFill>
                <a:latin typeface="Arial"/>
                <a:ea typeface="ＭＳ Ｐゴシック" charset="-128"/>
                <a:cs typeface="ＭＳ Ｐゴシック" charset="-128"/>
              </a:rPr>
              <a:t>infecté</a:t>
            </a:r>
          </a:p>
        </p:txBody>
      </p:sp>
    </p:spTree>
    <p:extLst>
      <p:ext uri="{BB962C8B-B14F-4D97-AF65-F5344CB8AC3E}">
        <p14:creationId xmlns:p14="http://schemas.microsoft.com/office/powerpoint/2010/main" val="62629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1081088" y="395288"/>
            <a:ext cx="6981825" cy="5049837"/>
          </a:xfrm>
          <a:prstGeom prst="rect">
            <a:avLst/>
          </a:prstGeom>
          <a:noFill/>
          <a:ln w="9525">
            <a:noFill/>
            <a:miter lim="800000"/>
            <a:headEnd/>
            <a:tailEnd/>
          </a:ln>
        </p:spPr>
      </p:pic>
      <p:sp>
        <p:nvSpPr>
          <p:cNvPr id="56323" name="Text Box 3"/>
          <p:cNvSpPr txBox="1">
            <a:spLocks noChangeArrowheads="1"/>
          </p:cNvSpPr>
          <p:nvPr/>
        </p:nvSpPr>
        <p:spPr bwMode="auto">
          <a:xfrm>
            <a:off x="2195513" y="692150"/>
            <a:ext cx="5805487"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tabLst>
                <a:tab pos="623888" algn="ctr"/>
                <a:tab pos="2598738" algn="ctr"/>
                <a:tab pos="4572000" algn="ctr"/>
              </a:tabLst>
            </a:pPr>
            <a:r>
              <a:rPr lang="fr-CH" b="1">
                <a:latin typeface="Constantia" charset="0"/>
              </a:rPr>
              <a:t>	Tous	Homme-Femme	Femme-Homme</a:t>
            </a:r>
            <a:endParaRPr lang="de-DE" b="1">
              <a:latin typeface="Constantia" charset="0"/>
            </a:endParaRPr>
          </a:p>
        </p:txBody>
      </p:sp>
      <p:sp>
        <p:nvSpPr>
          <p:cNvPr id="56324" name="Text Box 4"/>
          <p:cNvSpPr txBox="1">
            <a:spLocks noChangeArrowheads="1"/>
          </p:cNvSpPr>
          <p:nvPr/>
        </p:nvSpPr>
        <p:spPr bwMode="auto">
          <a:xfrm>
            <a:off x="1295400" y="5426075"/>
            <a:ext cx="6400800" cy="822325"/>
          </a:xfrm>
          <a:prstGeom prst="rect">
            <a:avLst/>
          </a:prstGeom>
          <a:solidFill>
            <a:schemeClr val="bg1"/>
          </a:solidFill>
          <a:ln w="9525">
            <a:noFill/>
            <a:miter lim="800000"/>
            <a:headEnd/>
            <a:tailEnd/>
          </a:ln>
        </p:spPr>
        <p:txBody>
          <a:bodyPr>
            <a:prstTxWarp prst="textNoShape">
              <a:avLst/>
            </a:prstTxWarp>
            <a:spAutoFit/>
          </a:bodyPr>
          <a:lstStyle/>
          <a:p>
            <a:pPr algn="ctr">
              <a:spcBef>
                <a:spcPct val="50000"/>
              </a:spcBef>
            </a:pPr>
            <a:r>
              <a:rPr lang="fr-CH" sz="2400">
                <a:latin typeface="Constantia" charset="0"/>
              </a:rPr>
              <a:t>Etude « Rakai »:  Risque de transmission en fonction de la charge virale</a:t>
            </a:r>
            <a:endParaRPr lang="de-DE" sz="2400">
              <a:latin typeface="Constantia" charset="0"/>
            </a:endParaRPr>
          </a:p>
        </p:txBody>
      </p:sp>
      <p:sp>
        <p:nvSpPr>
          <p:cNvPr id="65541" name="Oval 5"/>
          <p:cNvSpPr>
            <a:spLocks noChangeArrowheads="1"/>
          </p:cNvSpPr>
          <p:nvPr/>
        </p:nvSpPr>
        <p:spPr bwMode="auto">
          <a:xfrm>
            <a:off x="1546225" y="4149725"/>
            <a:ext cx="792163" cy="792163"/>
          </a:xfrm>
          <a:prstGeom prst="ellipse">
            <a:avLst/>
          </a:prstGeom>
          <a:noFill/>
          <a:ln w="63500">
            <a:solidFill>
              <a:srgbClr val="FF0000"/>
            </a:solidFill>
            <a:round/>
            <a:headEnd/>
            <a:tailEnd/>
          </a:ln>
        </p:spPr>
        <p:txBody>
          <a:bodyPr wrap="none" anchor="ctr">
            <a:prstTxWarp prst="textNoShape">
              <a:avLst/>
            </a:prstTxWarp>
          </a:bodyPr>
          <a:lstStyle/>
          <a:p>
            <a:endParaRPr lang="en-US">
              <a:latin typeface="Constantia" charset="0"/>
            </a:endParaRPr>
          </a:p>
        </p:txBody>
      </p:sp>
      <p:sp>
        <p:nvSpPr>
          <p:cNvPr id="65542" name="Oval 6"/>
          <p:cNvSpPr>
            <a:spLocks noChangeArrowheads="1"/>
          </p:cNvSpPr>
          <p:nvPr/>
        </p:nvSpPr>
        <p:spPr bwMode="auto">
          <a:xfrm>
            <a:off x="3563938" y="4149725"/>
            <a:ext cx="792162" cy="792163"/>
          </a:xfrm>
          <a:prstGeom prst="ellipse">
            <a:avLst/>
          </a:prstGeom>
          <a:noFill/>
          <a:ln w="63500">
            <a:solidFill>
              <a:srgbClr val="FF0000"/>
            </a:solidFill>
            <a:round/>
            <a:headEnd/>
            <a:tailEnd/>
          </a:ln>
        </p:spPr>
        <p:txBody>
          <a:bodyPr wrap="none" anchor="ctr">
            <a:prstTxWarp prst="textNoShape">
              <a:avLst/>
            </a:prstTxWarp>
          </a:bodyPr>
          <a:lstStyle/>
          <a:p>
            <a:endParaRPr lang="en-US">
              <a:latin typeface="Constantia" charset="0"/>
            </a:endParaRPr>
          </a:p>
        </p:txBody>
      </p:sp>
      <p:sp>
        <p:nvSpPr>
          <p:cNvPr id="65543" name="Oval 7"/>
          <p:cNvSpPr>
            <a:spLocks noChangeArrowheads="1"/>
          </p:cNvSpPr>
          <p:nvPr/>
        </p:nvSpPr>
        <p:spPr bwMode="auto">
          <a:xfrm>
            <a:off x="5508625" y="4149725"/>
            <a:ext cx="792163" cy="792163"/>
          </a:xfrm>
          <a:prstGeom prst="ellipse">
            <a:avLst/>
          </a:prstGeom>
          <a:noFill/>
          <a:ln w="63500">
            <a:solidFill>
              <a:srgbClr val="FF0000"/>
            </a:solidFill>
            <a:round/>
            <a:headEnd/>
            <a:tailEnd/>
          </a:ln>
        </p:spPr>
        <p:txBody>
          <a:bodyPr wrap="none" anchor="ctr">
            <a:prstTxWarp prst="textNoShape">
              <a:avLst/>
            </a:prstTxWarp>
          </a:bodyPr>
          <a:lstStyle/>
          <a:p>
            <a:endParaRPr lang="en-US">
              <a:latin typeface="Constantia" charset="0"/>
            </a:endParaRPr>
          </a:p>
        </p:txBody>
      </p:sp>
      <p:sp>
        <p:nvSpPr>
          <p:cNvPr id="65544" name="Text Box 8"/>
          <p:cNvSpPr txBox="1">
            <a:spLocks noChangeArrowheads="1"/>
          </p:cNvSpPr>
          <p:nvPr/>
        </p:nvSpPr>
        <p:spPr bwMode="auto">
          <a:xfrm>
            <a:off x="1489075" y="2224088"/>
            <a:ext cx="4884738" cy="430212"/>
          </a:xfrm>
          <a:prstGeom prst="rect">
            <a:avLst/>
          </a:prstGeom>
          <a:solidFill>
            <a:schemeClr val="bg1"/>
          </a:solidFill>
          <a:ln w="63500">
            <a:solidFill>
              <a:srgbClr val="FF0000"/>
            </a:solidFill>
            <a:miter lim="800000"/>
            <a:headEnd/>
            <a:tailEnd/>
          </a:ln>
        </p:spPr>
        <p:txBody>
          <a:bodyPr wrap="none">
            <a:prstTxWarp prst="textNoShape">
              <a:avLst/>
            </a:prstTxWarp>
            <a:spAutoFit/>
          </a:bodyPr>
          <a:lstStyle/>
          <a:p>
            <a:pPr algn="ctr"/>
            <a:r>
              <a:rPr lang="fr-CH" b="1">
                <a:latin typeface="Constantia" charset="0"/>
              </a:rPr>
              <a:t>Pas de transmission si CV « indétectable »</a:t>
            </a:r>
            <a:endParaRPr lang="de-DE" b="1">
              <a:latin typeface="Constantia" charset="0"/>
            </a:endParaRPr>
          </a:p>
        </p:txBody>
      </p:sp>
      <p:sp>
        <p:nvSpPr>
          <p:cNvPr id="56329" name="Text Box 9"/>
          <p:cNvSpPr txBox="1">
            <a:spLocks noChangeArrowheads="1"/>
          </p:cNvSpPr>
          <p:nvPr/>
        </p:nvSpPr>
        <p:spPr bwMode="auto">
          <a:xfrm>
            <a:off x="5562600" y="6480175"/>
            <a:ext cx="3317707" cy="309958"/>
          </a:xfrm>
          <a:prstGeom prst="rect">
            <a:avLst/>
          </a:prstGeom>
          <a:noFill/>
          <a:ln w="63500">
            <a:noFill/>
            <a:miter lim="800000"/>
            <a:headEnd/>
            <a:tailEnd/>
          </a:ln>
        </p:spPr>
        <p:txBody>
          <a:bodyPr wrap="none" lIns="90000" tIns="46800" rIns="90000" bIns="46800">
            <a:prstTxWarp prst="textNoShape">
              <a:avLst/>
            </a:prstTxWarp>
            <a:spAutoFit/>
          </a:bodyPr>
          <a:lstStyle/>
          <a:p>
            <a:r>
              <a:rPr lang="fr-CH" sz="1400" i="1" dirty="0">
                <a:latin typeface="Constantia" charset="0"/>
              </a:rPr>
              <a:t>Quinn et al. </a:t>
            </a:r>
            <a:r>
              <a:rPr lang="de-DE" sz="1400" i="1" dirty="0">
                <a:latin typeface="Constantia" charset="0"/>
              </a:rPr>
              <a:t>N </a:t>
            </a:r>
            <a:r>
              <a:rPr lang="de-DE" sz="1400" i="1" dirty="0" err="1">
                <a:latin typeface="Constantia" charset="0"/>
              </a:rPr>
              <a:t>Engl</a:t>
            </a:r>
            <a:r>
              <a:rPr lang="de-DE" sz="1400" i="1" dirty="0">
                <a:latin typeface="Constantia" charset="0"/>
              </a:rPr>
              <a:t> J </a:t>
            </a:r>
            <a:r>
              <a:rPr lang="de-DE" sz="1400" i="1" dirty="0" err="1">
                <a:latin typeface="Constantia" charset="0"/>
              </a:rPr>
              <a:t>Med</a:t>
            </a:r>
            <a:r>
              <a:rPr lang="de-DE" sz="1400" i="1" dirty="0">
                <a:latin typeface="Constantia" charset="0"/>
              </a:rPr>
              <a:t> 2000;342:921-9</a:t>
            </a:r>
            <a:endParaRPr lang="fr-FR" sz="1400" i="1" dirty="0">
              <a:latin typeface="Constantia" charset="0"/>
            </a:endParaRPr>
          </a:p>
        </p:txBody>
      </p:sp>
    </p:spTree>
    <p:extLst>
      <p:ext uri="{BB962C8B-B14F-4D97-AF65-F5344CB8AC3E}">
        <p14:creationId xmlns:p14="http://schemas.microsoft.com/office/powerpoint/2010/main" val="5614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 calcmode="lin" valueType="num">
                                      <p:cBhvr additive="base">
                                        <p:cTn id="7" dur="500" fill="hold"/>
                                        <p:tgtEl>
                                          <p:spTgt spid="65543"/>
                                        </p:tgtEl>
                                        <p:attrNameLst>
                                          <p:attrName>ppt_x</p:attrName>
                                        </p:attrNameLst>
                                      </p:cBhvr>
                                      <p:tavLst>
                                        <p:tav tm="0">
                                          <p:val>
                                            <p:strVal val="#ppt_x"/>
                                          </p:val>
                                        </p:tav>
                                        <p:tav tm="100000">
                                          <p:val>
                                            <p:strVal val="#ppt_x"/>
                                          </p:val>
                                        </p:tav>
                                      </p:tavLst>
                                    </p:anim>
                                    <p:anim calcmode="lin" valueType="num">
                                      <p:cBhvr additive="base">
                                        <p:cTn id="8" dur="500" fill="hold"/>
                                        <p:tgtEl>
                                          <p:spTgt spid="655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42"/>
                                        </p:tgtEl>
                                        <p:attrNameLst>
                                          <p:attrName>style.visibility</p:attrName>
                                        </p:attrNameLst>
                                      </p:cBhvr>
                                      <p:to>
                                        <p:strVal val="visible"/>
                                      </p:to>
                                    </p:set>
                                    <p:anim calcmode="lin" valueType="num">
                                      <p:cBhvr additive="base">
                                        <p:cTn id="13" dur="500" fill="hold"/>
                                        <p:tgtEl>
                                          <p:spTgt spid="65542"/>
                                        </p:tgtEl>
                                        <p:attrNameLst>
                                          <p:attrName>ppt_x</p:attrName>
                                        </p:attrNameLst>
                                      </p:cBhvr>
                                      <p:tavLst>
                                        <p:tav tm="0">
                                          <p:val>
                                            <p:strVal val="#ppt_x"/>
                                          </p:val>
                                        </p:tav>
                                        <p:tav tm="100000">
                                          <p:val>
                                            <p:strVal val="#ppt_x"/>
                                          </p:val>
                                        </p:tav>
                                      </p:tavLst>
                                    </p:anim>
                                    <p:anim calcmode="lin" valueType="num">
                                      <p:cBhvr additive="base">
                                        <p:cTn id="14"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41"/>
                                        </p:tgtEl>
                                        <p:attrNameLst>
                                          <p:attrName>style.visibility</p:attrName>
                                        </p:attrNameLst>
                                      </p:cBhvr>
                                      <p:to>
                                        <p:strVal val="visible"/>
                                      </p:to>
                                    </p:set>
                                    <p:anim calcmode="lin" valueType="num">
                                      <p:cBhvr additive="base">
                                        <p:cTn id="19" dur="500" fill="hold"/>
                                        <p:tgtEl>
                                          <p:spTgt spid="65541"/>
                                        </p:tgtEl>
                                        <p:attrNameLst>
                                          <p:attrName>ppt_x</p:attrName>
                                        </p:attrNameLst>
                                      </p:cBhvr>
                                      <p:tavLst>
                                        <p:tav tm="0">
                                          <p:val>
                                            <p:strVal val="#ppt_x"/>
                                          </p:val>
                                        </p:tav>
                                        <p:tav tm="100000">
                                          <p:val>
                                            <p:strVal val="#ppt_x"/>
                                          </p:val>
                                        </p:tav>
                                      </p:tavLst>
                                    </p:anim>
                                    <p:anim calcmode="lin" valueType="num">
                                      <p:cBhvr additive="base">
                                        <p:cTn id="20"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44"/>
                                        </p:tgtEl>
                                        <p:attrNameLst>
                                          <p:attrName>style.visibility</p:attrName>
                                        </p:attrNameLst>
                                      </p:cBhvr>
                                      <p:to>
                                        <p:strVal val="visible"/>
                                      </p:to>
                                    </p:set>
                                    <p:anim calcmode="lin" valueType="num">
                                      <p:cBhvr additive="base">
                                        <p:cTn id="25" dur="500" fill="hold"/>
                                        <p:tgtEl>
                                          <p:spTgt spid="65544"/>
                                        </p:tgtEl>
                                        <p:attrNameLst>
                                          <p:attrName>ppt_x</p:attrName>
                                        </p:attrNameLst>
                                      </p:cBhvr>
                                      <p:tavLst>
                                        <p:tav tm="0">
                                          <p:val>
                                            <p:strVal val="#ppt_x"/>
                                          </p:val>
                                        </p:tav>
                                        <p:tav tm="100000">
                                          <p:val>
                                            <p:strVal val="#ppt_x"/>
                                          </p:val>
                                        </p:tav>
                                      </p:tavLst>
                                    </p:anim>
                                    <p:anim calcmode="lin" valueType="num">
                                      <p:cBhvr additive="base">
                                        <p:cTn id="26"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2" grpId="0" animBg="1"/>
      <p:bldP spid="65543" grpId="0" animBg="1"/>
      <p:bldP spid="655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5472113"/>
            <a:ext cx="8534400" cy="990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0" name="Picture 15" descr="alt0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7651" name="Rectangle 85"/>
          <p:cNvSpPr>
            <a:spLocks noGrp="1" noChangeArrowheads="1"/>
          </p:cNvSpPr>
          <p:nvPr>
            <p:ph type="ctrTitle" idx="4294967295"/>
          </p:nvPr>
        </p:nvSpPr>
        <p:spPr bwMode="auto">
          <a:xfrm>
            <a:off x="0" y="3321050"/>
            <a:ext cx="9144000" cy="1725613"/>
          </a:xfrm>
          <a:prstGeom prst="rect">
            <a:avLst/>
          </a:prstGeom>
          <a:solidFill>
            <a:srgbClr val="FFFFFF"/>
          </a:solidFill>
          <a:ln>
            <a:solidFill>
              <a:schemeClr val="bg1"/>
            </a:solidFill>
            <a:miter lim="800000"/>
            <a:headEnd/>
            <a:tailEnd/>
          </a:ln>
        </p:spPr>
        <p:txBody>
          <a:bodyPr anchor="ctr"/>
          <a:lstStyle/>
          <a:p>
            <a:pPr eaLnBrk="1" hangingPunct="1"/>
            <a:r>
              <a:rPr lang="en-US" sz="2800" b="1" dirty="0" smtClean="0">
                <a:solidFill>
                  <a:srgbClr val="000090"/>
                </a:solidFill>
                <a:cs typeface="Arial" charset="0"/>
              </a:rPr>
              <a:t>Myron S. Cohen, MD</a:t>
            </a:r>
            <a:br>
              <a:rPr lang="en-US" sz="2800" b="1" dirty="0" smtClean="0">
                <a:solidFill>
                  <a:srgbClr val="000090"/>
                </a:solidFill>
                <a:cs typeface="Arial" charset="0"/>
              </a:rPr>
            </a:br>
            <a:r>
              <a:rPr lang="en-US" sz="2800" b="1" dirty="0" smtClean="0">
                <a:solidFill>
                  <a:srgbClr val="000090"/>
                </a:solidFill>
                <a:cs typeface="Arial" charset="0"/>
              </a:rPr>
              <a:t>Protocol Chair</a:t>
            </a:r>
            <a:br>
              <a:rPr lang="en-US" sz="2800" b="1" dirty="0" smtClean="0">
                <a:solidFill>
                  <a:srgbClr val="000090"/>
                </a:solidFill>
                <a:cs typeface="Arial" charset="0"/>
              </a:rPr>
            </a:br>
            <a:r>
              <a:rPr lang="en-US" sz="2800" dirty="0" smtClean="0">
                <a:solidFill>
                  <a:srgbClr val="000090"/>
                </a:solidFill>
                <a:cs typeface="Arial" charset="0"/>
              </a:rPr>
              <a:t>6</a:t>
            </a:r>
            <a:r>
              <a:rPr lang="en-US" sz="2800" baseline="30000" dirty="0" smtClean="0">
                <a:solidFill>
                  <a:srgbClr val="000090"/>
                </a:solidFill>
                <a:cs typeface="Arial" charset="0"/>
              </a:rPr>
              <a:t>th</a:t>
            </a:r>
            <a:r>
              <a:rPr lang="en-US" sz="2800" dirty="0" smtClean="0">
                <a:solidFill>
                  <a:srgbClr val="000090"/>
                </a:solidFill>
                <a:cs typeface="Arial" charset="0"/>
              </a:rPr>
              <a:t> IAS Conference, Rome, Italy</a:t>
            </a:r>
            <a:br>
              <a:rPr lang="en-US" sz="2800" dirty="0" smtClean="0">
                <a:solidFill>
                  <a:srgbClr val="000090"/>
                </a:solidFill>
                <a:cs typeface="Arial" charset="0"/>
              </a:rPr>
            </a:br>
            <a:r>
              <a:rPr lang="en-US" sz="2800" dirty="0" smtClean="0">
                <a:solidFill>
                  <a:srgbClr val="000090"/>
                </a:solidFill>
                <a:cs typeface="Arial" charset="0"/>
              </a:rPr>
              <a:t>July 18, 2011</a:t>
            </a:r>
            <a:endParaRPr lang="en-US" sz="2800" dirty="0" smtClean="0">
              <a:solidFill>
                <a:srgbClr val="0000FF"/>
              </a:solidFill>
              <a:ea typeface="ＭＳ Ｐゴシック"/>
              <a:cs typeface="ＭＳ Ｐゴシック"/>
            </a:endParaRPr>
          </a:p>
        </p:txBody>
      </p:sp>
      <p:pic>
        <p:nvPicPr>
          <p:cNvPr id="27652" name="Picture 9" descr="HPTN_logo.jpg"/>
          <p:cNvPicPr>
            <a:picLocks noChangeAspect="1"/>
          </p:cNvPicPr>
          <p:nvPr/>
        </p:nvPicPr>
        <p:blipFill>
          <a:blip r:embed="rId4" cstate="print"/>
          <a:srcRect/>
          <a:stretch>
            <a:fillRect/>
          </a:stretch>
        </p:blipFill>
        <p:spPr bwMode="auto">
          <a:xfrm>
            <a:off x="188500" y="5740826"/>
            <a:ext cx="2181225" cy="573087"/>
          </a:xfrm>
          <a:prstGeom prst="rect">
            <a:avLst/>
          </a:prstGeom>
          <a:noFill/>
          <a:ln w="9525">
            <a:noFill/>
            <a:miter lim="800000"/>
            <a:headEnd/>
            <a:tailEnd/>
          </a:ln>
        </p:spPr>
      </p:pic>
      <p:pic>
        <p:nvPicPr>
          <p:cNvPr id="27653" name="Picture 10" descr="DHHS.jpg"/>
          <p:cNvPicPr>
            <a:picLocks noChangeAspect="1"/>
          </p:cNvPicPr>
          <p:nvPr/>
        </p:nvPicPr>
        <p:blipFill>
          <a:blip r:embed="rId5" cstate="print"/>
          <a:srcRect/>
          <a:stretch>
            <a:fillRect/>
          </a:stretch>
        </p:blipFill>
        <p:spPr bwMode="auto">
          <a:xfrm>
            <a:off x="8305800" y="5577500"/>
            <a:ext cx="609600" cy="630238"/>
          </a:xfrm>
          <a:prstGeom prst="rect">
            <a:avLst/>
          </a:prstGeom>
          <a:noFill/>
          <a:ln w="9525">
            <a:noFill/>
            <a:miter lim="800000"/>
            <a:headEnd/>
            <a:tailEnd/>
          </a:ln>
        </p:spPr>
      </p:pic>
      <p:pic>
        <p:nvPicPr>
          <p:cNvPr id="27654" name="Picture 11" descr="NIAID.jpg"/>
          <p:cNvPicPr>
            <a:picLocks noChangeAspect="1"/>
          </p:cNvPicPr>
          <p:nvPr/>
        </p:nvPicPr>
        <p:blipFill>
          <a:blip r:embed="rId6" cstate="print"/>
          <a:srcRect/>
          <a:stretch>
            <a:fillRect/>
          </a:stretch>
        </p:blipFill>
        <p:spPr bwMode="auto">
          <a:xfrm>
            <a:off x="6403184" y="5555276"/>
            <a:ext cx="838200" cy="674687"/>
          </a:xfrm>
          <a:prstGeom prst="rect">
            <a:avLst/>
          </a:prstGeom>
          <a:noFill/>
          <a:ln w="9525">
            <a:noFill/>
            <a:miter lim="800000"/>
            <a:headEnd/>
            <a:tailEnd/>
          </a:ln>
        </p:spPr>
      </p:pic>
      <p:pic>
        <p:nvPicPr>
          <p:cNvPr id="27655" name="Picture 12" descr="NIH.jpg"/>
          <p:cNvPicPr>
            <a:picLocks noChangeAspect="1"/>
          </p:cNvPicPr>
          <p:nvPr/>
        </p:nvPicPr>
        <p:blipFill>
          <a:blip r:embed="rId7" cstate="print"/>
          <a:srcRect/>
          <a:stretch>
            <a:fillRect/>
          </a:stretch>
        </p:blipFill>
        <p:spPr bwMode="auto">
          <a:xfrm>
            <a:off x="7468792" y="5587819"/>
            <a:ext cx="609600" cy="609600"/>
          </a:xfrm>
          <a:prstGeom prst="rect">
            <a:avLst/>
          </a:prstGeom>
          <a:noFill/>
          <a:ln w="9525">
            <a:noFill/>
            <a:miter lim="800000"/>
            <a:headEnd/>
            <a:tailEnd/>
          </a:ln>
        </p:spPr>
      </p:pic>
      <p:cxnSp>
        <p:nvCxnSpPr>
          <p:cNvPr id="27658" name="Straight Connector 16"/>
          <p:cNvCxnSpPr>
            <a:cxnSpLocks noChangeShapeType="1"/>
          </p:cNvCxnSpPr>
          <p:nvPr/>
        </p:nvCxnSpPr>
        <p:spPr bwMode="auto">
          <a:xfrm rot="10800000" flipH="1">
            <a:off x="0" y="2698750"/>
            <a:ext cx="9144000" cy="1588"/>
          </a:xfrm>
          <a:prstGeom prst="line">
            <a:avLst/>
          </a:prstGeom>
          <a:noFill/>
          <a:ln w="57150" algn="ctr">
            <a:solidFill>
              <a:srgbClr val="3F8080"/>
            </a:solidFill>
            <a:round/>
            <a:headEnd/>
            <a:tailEnd/>
          </a:ln>
        </p:spPr>
      </p:cxnSp>
      <p:sp>
        <p:nvSpPr>
          <p:cNvPr id="27659" name="Rectangle 85"/>
          <p:cNvSpPr txBox="1">
            <a:spLocks noChangeArrowheads="1"/>
          </p:cNvSpPr>
          <p:nvPr/>
        </p:nvSpPr>
        <p:spPr bwMode="auto">
          <a:xfrm>
            <a:off x="0" y="522288"/>
            <a:ext cx="9144000" cy="2259012"/>
          </a:xfrm>
          <a:prstGeom prst="rect">
            <a:avLst/>
          </a:prstGeom>
          <a:noFill/>
          <a:ln w="9525">
            <a:noFill/>
            <a:miter lim="800000"/>
            <a:headEnd/>
            <a:tailEnd/>
          </a:ln>
        </p:spPr>
        <p:txBody>
          <a:bodyPr anchor="ctr"/>
          <a:lstStyle/>
          <a:p>
            <a:pPr algn="ctr"/>
            <a:r>
              <a:rPr lang="en-US" sz="7200" b="1" dirty="0">
                <a:solidFill>
                  <a:srgbClr val="000090"/>
                </a:solidFill>
                <a:cs typeface="Arial" charset="0"/>
              </a:rPr>
              <a:t>HPTN 052</a:t>
            </a:r>
            <a:endParaRPr lang="en-US" sz="2400" dirty="0">
              <a:solidFill>
                <a:srgbClr val="0000FF"/>
              </a:solidFill>
              <a:ea typeface="ＭＳ Ｐゴシック"/>
              <a:cs typeface="ＭＳ Ｐゴシック"/>
            </a:endParaRPr>
          </a:p>
        </p:txBody>
      </p:sp>
    </p:spTree>
    <p:extLst>
      <p:ext uri="{BB962C8B-B14F-4D97-AF65-F5344CB8AC3E}">
        <p14:creationId xmlns:p14="http://schemas.microsoft.com/office/powerpoint/2010/main" val="388694267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685800" y="1403350"/>
            <a:ext cx="7699375" cy="830997"/>
          </a:xfrm>
          <a:prstGeom prst="rect">
            <a:avLst/>
          </a:prstGeom>
          <a:noFill/>
          <a:ln w="9525">
            <a:noFill/>
            <a:miter lim="800000"/>
            <a:headEnd/>
            <a:tailEnd/>
          </a:ln>
        </p:spPr>
        <p:txBody>
          <a:bodyPr>
            <a:spAutoFit/>
          </a:bodyPr>
          <a:lstStyle/>
          <a:p>
            <a:pPr algn="ctr"/>
            <a:r>
              <a:rPr lang="en-US" sz="2400" dirty="0" smtClean="0">
                <a:solidFill>
                  <a:srgbClr val="000090"/>
                </a:solidFill>
                <a:cs typeface="Arial" charset="0"/>
              </a:rPr>
              <a:t>Stable, healthy, serodiscordant couples, sexually active</a:t>
            </a:r>
          </a:p>
          <a:p>
            <a:pPr algn="ctr"/>
            <a:r>
              <a:rPr lang="en-US" sz="2400" dirty="0" smtClean="0">
                <a:solidFill>
                  <a:srgbClr val="000090"/>
                </a:solidFill>
                <a:cs typeface="Arial" charset="0"/>
              </a:rPr>
              <a:t>CD4 count: 350 to 550 cells/mm</a:t>
            </a:r>
            <a:r>
              <a:rPr lang="en-US" sz="2400" baseline="30000" dirty="0" smtClean="0">
                <a:solidFill>
                  <a:srgbClr val="000090"/>
                </a:solidFill>
                <a:cs typeface="Arial" charset="0"/>
              </a:rPr>
              <a:t>3</a:t>
            </a:r>
            <a:endParaRPr lang="en-US" sz="2400" baseline="30000" dirty="0">
              <a:solidFill>
                <a:srgbClr val="000090"/>
              </a:solidFill>
              <a:cs typeface="Arial" charset="0"/>
            </a:endParaRPr>
          </a:p>
        </p:txBody>
      </p:sp>
      <p:sp>
        <p:nvSpPr>
          <p:cNvPr id="33794" name="Text Box 9"/>
          <p:cNvSpPr txBox="1">
            <a:spLocks noChangeArrowheads="1"/>
          </p:cNvSpPr>
          <p:nvPr/>
        </p:nvSpPr>
        <p:spPr bwMode="auto">
          <a:xfrm>
            <a:off x="0" y="4549775"/>
            <a:ext cx="9118600" cy="2308225"/>
          </a:xfrm>
          <a:prstGeom prst="rect">
            <a:avLst/>
          </a:prstGeom>
          <a:noFill/>
          <a:ln w="9525">
            <a:noFill/>
            <a:miter lim="800000"/>
            <a:headEnd/>
            <a:tailEnd/>
          </a:ln>
        </p:spPr>
        <p:txBody>
          <a:bodyPr>
            <a:spAutoFit/>
          </a:bodyPr>
          <a:lstStyle/>
          <a:p>
            <a:pPr algn="ctr"/>
            <a:r>
              <a:rPr lang="en-US" sz="2400" b="1" dirty="0">
                <a:solidFill>
                  <a:srgbClr val="000090"/>
                </a:solidFill>
                <a:cs typeface="Arial" charset="0"/>
              </a:rPr>
              <a:t>Primary Transmission Endpoint</a:t>
            </a:r>
          </a:p>
          <a:p>
            <a:pPr algn="ctr"/>
            <a:r>
              <a:rPr lang="en-US" sz="2400" dirty="0" err="1" smtClean="0">
                <a:solidFill>
                  <a:srgbClr val="000090"/>
                </a:solidFill>
                <a:cs typeface="Arial" charset="0"/>
              </a:rPr>
              <a:t>Virologically</a:t>
            </a:r>
            <a:r>
              <a:rPr lang="en-US" sz="2400" dirty="0">
                <a:solidFill>
                  <a:srgbClr val="000090"/>
                </a:solidFill>
                <a:cs typeface="Arial" charset="0"/>
              </a:rPr>
              <a:t>-</a:t>
            </a:r>
            <a:r>
              <a:rPr lang="en-US" sz="2400" dirty="0" smtClean="0">
                <a:solidFill>
                  <a:srgbClr val="000090"/>
                </a:solidFill>
                <a:cs typeface="Arial" charset="0"/>
              </a:rPr>
              <a:t>linked </a:t>
            </a:r>
            <a:r>
              <a:rPr lang="en-US" sz="2400" dirty="0">
                <a:solidFill>
                  <a:srgbClr val="000090"/>
                </a:solidFill>
                <a:cs typeface="Arial" charset="0"/>
              </a:rPr>
              <a:t>transmission events</a:t>
            </a:r>
          </a:p>
          <a:p>
            <a:pPr algn="ctr"/>
            <a:endParaRPr lang="en-US" sz="2400" dirty="0">
              <a:solidFill>
                <a:srgbClr val="000090"/>
              </a:solidFill>
              <a:cs typeface="Arial" charset="0"/>
            </a:endParaRPr>
          </a:p>
          <a:p>
            <a:pPr algn="ctr"/>
            <a:r>
              <a:rPr lang="en-US" sz="2400" b="1" dirty="0">
                <a:solidFill>
                  <a:srgbClr val="000090"/>
                </a:solidFill>
                <a:cs typeface="Arial" charset="0"/>
              </a:rPr>
              <a:t>Primary Clinical Endpoint</a:t>
            </a:r>
          </a:p>
          <a:p>
            <a:pPr algn="ctr"/>
            <a:r>
              <a:rPr lang="en-US" sz="2400" dirty="0">
                <a:solidFill>
                  <a:srgbClr val="000090"/>
                </a:solidFill>
                <a:cs typeface="Arial" charset="0"/>
              </a:rPr>
              <a:t>WHO stage 4 clinical events, pulmonary tuberculosis, severe bacterial infection and/or death</a:t>
            </a:r>
            <a:endParaRPr lang="en-US" sz="2000" dirty="0">
              <a:solidFill>
                <a:srgbClr val="000090"/>
              </a:solidFill>
              <a:cs typeface="Arial" charset="0"/>
            </a:endParaRPr>
          </a:p>
        </p:txBody>
      </p:sp>
      <p:cxnSp>
        <p:nvCxnSpPr>
          <p:cNvPr id="33795" name="Straight Connector 10"/>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p:spPr>
      </p:cxnSp>
      <p:sp>
        <p:nvSpPr>
          <p:cNvPr id="33796" name="Title 1"/>
          <p:cNvSpPr txBox="1">
            <a:spLocks/>
          </p:cNvSpPr>
          <p:nvPr/>
        </p:nvSpPr>
        <p:spPr bwMode="auto">
          <a:xfrm>
            <a:off x="-25400" y="0"/>
            <a:ext cx="9144000" cy="1289050"/>
          </a:xfrm>
          <a:prstGeom prst="rect">
            <a:avLst/>
          </a:prstGeom>
          <a:noFill/>
          <a:ln w="9525">
            <a:noFill/>
            <a:miter lim="800000"/>
            <a:headEnd/>
            <a:tailEnd/>
          </a:ln>
        </p:spPr>
        <p:txBody>
          <a:bodyPr anchor="ctr"/>
          <a:lstStyle/>
          <a:p>
            <a:pPr algn="ctr"/>
            <a:r>
              <a:rPr lang="en-US" sz="4000" b="1" dirty="0">
                <a:solidFill>
                  <a:srgbClr val="000090"/>
                </a:solidFill>
                <a:cs typeface="Arial" charset="0"/>
              </a:rPr>
              <a:t>HPTN 052 Study Design</a:t>
            </a:r>
          </a:p>
        </p:txBody>
      </p:sp>
      <p:grpSp>
        <p:nvGrpSpPr>
          <p:cNvPr id="2" name="Group 4"/>
          <p:cNvGrpSpPr>
            <a:grpSpLocks/>
          </p:cNvGrpSpPr>
          <p:nvPr/>
        </p:nvGrpSpPr>
        <p:grpSpPr bwMode="auto">
          <a:xfrm>
            <a:off x="1189038" y="2457450"/>
            <a:ext cx="6691312" cy="1822450"/>
            <a:chOff x="1206299" y="2457800"/>
            <a:chExt cx="6690660" cy="1821597"/>
          </a:xfrm>
        </p:grpSpPr>
        <p:sp>
          <p:nvSpPr>
            <p:cNvPr id="33798" name="Line 4"/>
            <p:cNvSpPr>
              <a:spLocks noChangeShapeType="1"/>
            </p:cNvSpPr>
            <p:nvPr/>
          </p:nvSpPr>
          <p:spPr bwMode="auto">
            <a:xfrm flipH="1">
              <a:off x="2277250" y="2457800"/>
              <a:ext cx="2319338" cy="946150"/>
            </a:xfrm>
            <a:prstGeom prst="line">
              <a:avLst/>
            </a:prstGeom>
            <a:noFill/>
            <a:ln w="38100">
              <a:solidFill>
                <a:schemeClr val="tx2"/>
              </a:solidFill>
              <a:round/>
              <a:headEnd/>
              <a:tailEnd type="triangle" w="med" len="med"/>
            </a:ln>
          </p:spPr>
          <p:txBody>
            <a:bodyPr/>
            <a:lstStyle/>
            <a:p>
              <a:endParaRPr lang="en-US"/>
            </a:p>
          </p:txBody>
        </p:sp>
        <p:sp>
          <p:nvSpPr>
            <p:cNvPr id="8198" name="Text Box 6"/>
            <p:cNvSpPr txBox="1">
              <a:spLocks noChangeArrowheads="1"/>
            </p:cNvSpPr>
            <p:nvPr/>
          </p:nvSpPr>
          <p:spPr bwMode="auto">
            <a:xfrm>
              <a:off x="1206299" y="3447936"/>
              <a:ext cx="2300063" cy="831461"/>
            </a:xfrm>
            <a:prstGeom prst="rect">
              <a:avLst/>
            </a:prstGeom>
            <a:noFill/>
            <a:ln w="38100">
              <a:solidFill>
                <a:srgbClr val="C0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a:latin typeface="+mj-lt"/>
                  <a:cs typeface="Calibri" pitchFamily="34" charset="0"/>
                </a:rPr>
                <a:t>Immediate ART</a:t>
              </a:r>
            </a:p>
            <a:p>
              <a:pPr algn="ctr" eaLnBrk="1" hangingPunct="1">
                <a:defRPr/>
              </a:pPr>
              <a:r>
                <a:rPr lang="en-US" sz="2400" dirty="0">
                  <a:latin typeface="+mj-lt"/>
                  <a:cs typeface="Calibri" pitchFamily="34" charset="0"/>
                </a:rPr>
                <a:t> CD4 350-550</a:t>
              </a:r>
            </a:p>
          </p:txBody>
        </p:sp>
        <p:sp>
          <p:nvSpPr>
            <p:cNvPr id="8199" name="Text Box 7"/>
            <p:cNvSpPr txBox="1">
              <a:spLocks noChangeArrowheads="1"/>
            </p:cNvSpPr>
            <p:nvPr/>
          </p:nvSpPr>
          <p:spPr bwMode="auto">
            <a:xfrm>
              <a:off x="5738169" y="3447936"/>
              <a:ext cx="2158790" cy="831461"/>
            </a:xfrm>
            <a:prstGeom prst="rect">
              <a:avLst/>
            </a:prstGeom>
            <a:noFill/>
            <a:ln w="38100">
              <a:solidFill>
                <a:srgbClr val="C0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a:latin typeface="+mj-lt"/>
                  <a:cs typeface="Calibri" pitchFamily="34" charset="0"/>
                </a:rPr>
                <a:t>Delayed ART  </a:t>
              </a:r>
            </a:p>
            <a:p>
              <a:pPr algn="ctr" eaLnBrk="1" hangingPunct="1">
                <a:defRPr/>
              </a:pPr>
              <a:r>
                <a:rPr lang="en-US" sz="2400" dirty="0">
                  <a:latin typeface="+mj-lt"/>
                  <a:cs typeface="Calibri" pitchFamily="34" charset="0"/>
                </a:rPr>
                <a:t>CD4 </a:t>
              </a:r>
              <a:r>
                <a:rPr lang="en-US" sz="2400" u="sng" dirty="0">
                  <a:latin typeface="+mj-lt"/>
                  <a:cs typeface="Calibri" pitchFamily="34" charset="0"/>
                </a:rPr>
                <a:t>&lt;</a:t>
              </a:r>
              <a:r>
                <a:rPr lang="en-US" sz="2400" dirty="0">
                  <a:latin typeface="+mj-lt"/>
                  <a:cs typeface="Calibri" pitchFamily="34" charset="0"/>
                </a:rPr>
                <a:t>250</a:t>
              </a:r>
            </a:p>
          </p:txBody>
        </p:sp>
        <p:sp>
          <p:nvSpPr>
            <p:cNvPr id="8202" name="Text Box 10"/>
            <p:cNvSpPr txBox="1">
              <a:spLocks noChangeArrowheads="1"/>
            </p:cNvSpPr>
            <p:nvPr/>
          </p:nvSpPr>
          <p:spPr bwMode="auto">
            <a:xfrm>
              <a:off x="3552395" y="2838622"/>
              <a:ext cx="2023865" cy="3998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b="1" dirty="0">
                  <a:latin typeface="+mj-lt"/>
                  <a:cs typeface="Calibri" pitchFamily="34" charset="0"/>
                </a:rPr>
                <a:t>Randomization</a:t>
              </a:r>
            </a:p>
          </p:txBody>
        </p:sp>
        <p:sp>
          <p:nvSpPr>
            <p:cNvPr id="33802" name="Line 4"/>
            <p:cNvSpPr>
              <a:spLocks noChangeShapeType="1"/>
            </p:cNvSpPr>
            <p:nvPr/>
          </p:nvSpPr>
          <p:spPr bwMode="auto">
            <a:xfrm>
              <a:off x="4569498" y="2457800"/>
              <a:ext cx="2319338" cy="946150"/>
            </a:xfrm>
            <a:prstGeom prst="line">
              <a:avLst/>
            </a:prstGeom>
            <a:noFill/>
            <a:ln w="38100">
              <a:solidFill>
                <a:schemeClr val="tx2"/>
              </a:solidFill>
              <a:round/>
              <a:headEnd/>
              <a:tailEnd type="triangle" w="med" len="med"/>
            </a:ln>
          </p:spPr>
          <p:txBody>
            <a:bodyPr/>
            <a:lstStyle/>
            <a:p>
              <a:endParaRPr lang="en-US"/>
            </a:p>
          </p:txBody>
        </p:sp>
      </p:grpSp>
    </p:spTree>
    <p:extLst>
      <p:ext uri="{BB962C8B-B14F-4D97-AF65-F5344CB8AC3E}">
        <p14:creationId xmlns:p14="http://schemas.microsoft.com/office/powerpoint/2010/main" val="2428860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6"/>
          <p:cNvSpPr txBox="1">
            <a:spLocks noChangeArrowheads="1"/>
          </p:cNvSpPr>
          <p:nvPr/>
        </p:nvSpPr>
        <p:spPr bwMode="auto">
          <a:xfrm>
            <a:off x="2143125" y="1800225"/>
            <a:ext cx="4857750" cy="965200"/>
          </a:xfrm>
          <a:prstGeom prst="rect">
            <a:avLst/>
          </a:prstGeom>
          <a:solidFill>
            <a:srgbClr val="000090"/>
          </a:solidFill>
          <a:ln w="9525">
            <a:noFill/>
            <a:miter lim="800000"/>
            <a:headEnd/>
            <a:tailEnd/>
          </a:ln>
        </p:spPr>
        <p:txBody>
          <a:bodyPr anchor="ctr"/>
          <a:lstStyle/>
          <a:p>
            <a:pPr algn="ctr"/>
            <a:r>
              <a:rPr lang="en-US" altLang="zh-CN" sz="2000" b="1" dirty="0">
                <a:solidFill>
                  <a:schemeClr val="bg1"/>
                </a:solidFill>
                <a:ea typeface="宋体" charset="-122"/>
              </a:rPr>
              <a:t>Total HIV-1 Transmission Events: </a:t>
            </a:r>
            <a:r>
              <a:rPr lang="en-US" altLang="zh-CN" sz="2000" b="1" dirty="0" smtClean="0">
                <a:solidFill>
                  <a:schemeClr val="bg1"/>
                </a:solidFill>
                <a:ea typeface="宋体" charset="-122"/>
              </a:rPr>
              <a:t>39</a:t>
            </a:r>
            <a:endParaRPr lang="en-US" sz="2000" b="1" dirty="0">
              <a:solidFill>
                <a:schemeClr val="bg1"/>
              </a:solidFill>
            </a:endParaRPr>
          </a:p>
        </p:txBody>
      </p:sp>
      <p:cxnSp>
        <p:nvCxnSpPr>
          <p:cNvPr id="59394" name="Straight Connector 11"/>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p:spPr>
      </p:cxnSp>
      <p:sp>
        <p:nvSpPr>
          <p:cNvPr id="59395" name="Title 1"/>
          <p:cNvSpPr txBox="1">
            <a:spLocks/>
          </p:cNvSpPr>
          <p:nvPr/>
        </p:nvSpPr>
        <p:spPr bwMode="auto">
          <a:xfrm>
            <a:off x="-5556" y="14289"/>
            <a:ext cx="9144000" cy="1289050"/>
          </a:xfrm>
          <a:prstGeom prst="rect">
            <a:avLst/>
          </a:prstGeom>
          <a:noFill/>
          <a:ln w="9525">
            <a:noFill/>
            <a:miter lim="800000"/>
            <a:headEnd/>
            <a:tailEnd/>
          </a:ln>
        </p:spPr>
        <p:txBody>
          <a:bodyPr anchor="ctr"/>
          <a:lstStyle/>
          <a:p>
            <a:pPr algn="ctr"/>
            <a:r>
              <a:rPr lang="en-US" sz="4000" b="1" dirty="0">
                <a:solidFill>
                  <a:srgbClr val="000090"/>
                </a:solidFill>
                <a:cs typeface="Arial" charset="0"/>
              </a:rPr>
              <a:t>HPTN </a:t>
            </a:r>
            <a:r>
              <a:rPr lang="en-US" sz="4000" b="1" dirty="0" smtClean="0">
                <a:solidFill>
                  <a:srgbClr val="000090"/>
                </a:solidFill>
                <a:cs typeface="Arial" charset="0"/>
              </a:rPr>
              <a:t>052: HIV-1 Transmission</a:t>
            </a:r>
            <a:endParaRPr lang="en-US" sz="4000" b="1" dirty="0">
              <a:solidFill>
                <a:srgbClr val="000090"/>
              </a:solidFill>
              <a:cs typeface="Arial" charset="0"/>
            </a:endParaRPr>
          </a:p>
        </p:txBody>
      </p:sp>
      <p:grpSp>
        <p:nvGrpSpPr>
          <p:cNvPr id="2" name="Group 3"/>
          <p:cNvGrpSpPr>
            <a:grpSpLocks/>
          </p:cNvGrpSpPr>
          <p:nvPr/>
        </p:nvGrpSpPr>
        <p:grpSpPr bwMode="auto">
          <a:xfrm>
            <a:off x="2092325" y="2760663"/>
            <a:ext cx="4959350" cy="904875"/>
            <a:chOff x="2999458" y="2155526"/>
            <a:chExt cx="3228755" cy="905769"/>
          </a:xfrm>
        </p:grpSpPr>
        <p:cxnSp>
          <p:nvCxnSpPr>
            <p:cNvPr id="59401" name="AutoShape 1"/>
            <p:cNvCxnSpPr>
              <a:cxnSpLocks noChangeShapeType="1"/>
            </p:cNvCxnSpPr>
            <p:nvPr/>
          </p:nvCxnSpPr>
          <p:spPr bwMode="auto">
            <a:xfrm>
              <a:off x="4612773" y="2623145"/>
              <a:ext cx="1615440" cy="0"/>
            </a:xfrm>
            <a:prstGeom prst="straightConnector1">
              <a:avLst/>
            </a:prstGeom>
            <a:noFill/>
            <a:ln w="57150">
              <a:solidFill>
                <a:srgbClr val="000000"/>
              </a:solidFill>
              <a:round/>
              <a:headEnd/>
              <a:tailEnd/>
            </a:ln>
          </p:spPr>
        </p:cxnSp>
        <p:cxnSp>
          <p:nvCxnSpPr>
            <p:cNvPr id="59402" name="AutoShape 1"/>
            <p:cNvCxnSpPr>
              <a:cxnSpLocks noChangeShapeType="1"/>
            </p:cNvCxnSpPr>
            <p:nvPr/>
          </p:nvCxnSpPr>
          <p:spPr bwMode="auto">
            <a:xfrm flipH="1">
              <a:off x="2999458" y="2623145"/>
              <a:ext cx="1615440" cy="0"/>
            </a:xfrm>
            <a:prstGeom prst="straightConnector1">
              <a:avLst/>
            </a:prstGeom>
            <a:noFill/>
            <a:ln w="57150">
              <a:solidFill>
                <a:srgbClr val="000000"/>
              </a:solidFill>
              <a:round/>
              <a:headEnd/>
              <a:tailEnd/>
            </a:ln>
          </p:spPr>
        </p:cxnSp>
        <p:cxnSp>
          <p:nvCxnSpPr>
            <p:cNvPr id="59403" name="AutoShape 3"/>
            <p:cNvCxnSpPr>
              <a:cxnSpLocks noChangeShapeType="1"/>
            </p:cNvCxnSpPr>
            <p:nvPr/>
          </p:nvCxnSpPr>
          <p:spPr bwMode="auto">
            <a:xfrm>
              <a:off x="4612773" y="2155526"/>
              <a:ext cx="0" cy="457200"/>
            </a:xfrm>
            <a:prstGeom prst="straightConnector1">
              <a:avLst/>
            </a:prstGeom>
            <a:noFill/>
            <a:ln w="57150">
              <a:solidFill>
                <a:srgbClr val="000000"/>
              </a:solidFill>
              <a:round/>
              <a:headEnd/>
              <a:tailEnd/>
            </a:ln>
          </p:spPr>
        </p:cxnSp>
        <p:cxnSp>
          <p:nvCxnSpPr>
            <p:cNvPr id="59404" name="AutoShape 3"/>
            <p:cNvCxnSpPr>
              <a:cxnSpLocks noChangeShapeType="1"/>
            </p:cNvCxnSpPr>
            <p:nvPr/>
          </p:nvCxnSpPr>
          <p:spPr bwMode="auto">
            <a:xfrm>
              <a:off x="3021181" y="2603201"/>
              <a:ext cx="0" cy="457200"/>
            </a:xfrm>
            <a:prstGeom prst="straightConnector1">
              <a:avLst/>
            </a:prstGeom>
            <a:noFill/>
            <a:ln w="57150">
              <a:solidFill>
                <a:srgbClr val="000000"/>
              </a:solidFill>
              <a:round/>
              <a:headEnd/>
              <a:tailEnd/>
            </a:ln>
          </p:spPr>
        </p:cxnSp>
        <p:cxnSp>
          <p:nvCxnSpPr>
            <p:cNvPr id="59405" name="AutoShape 3"/>
            <p:cNvCxnSpPr>
              <a:cxnSpLocks noChangeShapeType="1"/>
            </p:cNvCxnSpPr>
            <p:nvPr/>
          </p:nvCxnSpPr>
          <p:spPr bwMode="auto">
            <a:xfrm>
              <a:off x="6209163" y="2604095"/>
              <a:ext cx="0" cy="457200"/>
            </a:xfrm>
            <a:prstGeom prst="straightConnector1">
              <a:avLst/>
            </a:prstGeom>
            <a:noFill/>
            <a:ln w="57150">
              <a:solidFill>
                <a:srgbClr val="000000"/>
              </a:solidFill>
              <a:round/>
              <a:headEnd/>
              <a:tailEnd/>
            </a:ln>
          </p:spPr>
        </p:cxnSp>
      </p:grpSp>
      <p:sp>
        <p:nvSpPr>
          <p:cNvPr id="59397" name="Text Box 6"/>
          <p:cNvSpPr txBox="1">
            <a:spLocks noChangeArrowheads="1"/>
          </p:cNvSpPr>
          <p:nvPr/>
        </p:nvSpPr>
        <p:spPr bwMode="auto">
          <a:xfrm>
            <a:off x="950913" y="3590925"/>
            <a:ext cx="2351087" cy="1081088"/>
          </a:xfrm>
          <a:prstGeom prst="rect">
            <a:avLst/>
          </a:prstGeom>
          <a:solidFill>
            <a:srgbClr val="000090"/>
          </a:solidFill>
          <a:ln w="9525">
            <a:noFill/>
            <a:miter lim="800000"/>
            <a:headEnd/>
            <a:tailEnd/>
          </a:ln>
        </p:spPr>
        <p:txBody>
          <a:bodyPr anchor="ctr"/>
          <a:lstStyle/>
          <a:p>
            <a:pPr algn="ctr"/>
            <a:r>
              <a:rPr lang="en-US" altLang="zh-CN" sz="2000" b="1">
                <a:solidFill>
                  <a:schemeClr val="bg1"/>
                </a:solidFill>
                <a:ea typeface="宋体" charset="-122"/>
              </a:rPr>
              <a:t>Immediate Arm</a:t>
            </a:r>
          </a:p>
          <a:p>
            <a:pPr algn="ctr">
              <a:spcBef>
                <a:spcPts val="600"/>
              </a:spcBef>
            </a:pPr>
            <a:r>
              <a:rPr lang="en-US" altLang="zh-CN" sz="2000" b="1">
                <a:solidFill>
                  <a:schemeClr val="bg1"/>
                </a:solidFill>
                <a:ea typeface="宋体" charset="-122"/>
              </a:rPr>
              <a:t>4</a:t>
            </a:r>
            <a:r>
              <a:rPr lang="en-US" sz="2000" b="1">
                <a:solidFill>
                  <a:schemeClr val="bg1"/>
                </a:solidFill>
                <a:cs typeface="Arial" charset="0"/>
              </a:rPr>
              <a:t> </a:t>
            </a:r>
          </a:p>
        </p:txBody>
      </p:sp>
      <p:sp>
        <p:nvSpPr>
          <p:cNvPr id="31" name="Text Box 6"/>
          <p:cNvSpPr txBox="1">
            <a:spLocks noChangeArrowheads="1"/>
          </p:cNvSpPr>
          <p:nvPr/>
        </p:nvSpPr>
        <p:spPr bwMode="auto">
          <a:xfrm>
            <a:off x="5846763" y="3590925"/>
            <a:ext cx="2351087" cy="1081088"/>
          </a:xfrm>
          <a:prstGeom prst="rect">
            <a:avLst/>
          </a:prstGeom>
          <a:solidFill>
            <a:srgbClr val="000090"/>
          </a:solidFill>
          <a:ln w="9525">
            <a:noFill/>
            <a:miter lim="800000"/>
            <a:headEnd/>
            <a:tailEnd/>
          </a:ln>
        </p:spPr>
        <p:txBody>
          <a:bodyPr anchor="ctr"/>
          <a:lstStyle/>
          <a:p>
            <a:pPr algn="ctr">
              <a:defRPr/>
            </a:pPr>
            <a:r>
              <a:rPr lang="en-US" altLang="zh-CN" sz="2000" b="1" dirty="0">
                <a:solidFill>
                  <a:schemeClr val="bg1"/>
                </a:solidFill>
                <a:latin typeface="Arial" pitchFamily="34" charset="0"/>
                <a:cs typeface="Arial" pitchFamily="34" charset="0"/>
              </a:rPr>
              <a:t>Delayed Arm</a:t>
            </a:r>
          </a:p>
          <a:p>
            <a:pPr algn="ctr">
              <a:spcBef>
                <a:spcPts val="600"/>
              </a:spcBef>
              <a:defRPr/>
            </a:pPr>
            <a:r>
              <a:rPr lang="en-US" altLang="zh-CN" sz="2000" b="1" dirty="0">
                <a:solidFill>
                  <a:schemeClr val="bg1"/>
                </a:solidFill>
                <a:latin typeface="Arial" pitchFamily="34" charset="0"/>
                <a:cs typeface="Arial" pitchFamily="34" charset="0"/>
              </a:rPr>
              <a:t>35</a:t>
            </a:r>
            <a:r>
              <a:rPr lang="en-US" sz="2000" b="1" dirty="0">
                <a:solidFill>
                  <a:schemeClr val="bg1"/>
                </a:solidFill>
                <a:latin typeface="+mj-lt"/>
                <a:cs typeface="Calibri" pitchFamily="34" charset="0"/>
              </a:rPr>
              <a:t> </a:t>
            </a:r>
          </a:p>
        </p:txBody>
      </p:sp>
      <p:sp>
        <p:nvSpPr>
          <p:cNvPr id="3" name="Right Brace 2"/>
          <p:cNvSpPr/>
          <p:nvPr/>
        </p:nvSpPr>
        <p:spPr>
          <a:xfrm rot="5400000">
            <a:off x="4118769" y="3240882"/>
            <a:ext cx="895350" cy="4672012"/>
          </a:xfrm>
          <a:prstGeom prst="rightBrace">
            <a:avLst>
              <a:gd name="adj1" fmla="val 49822"/>
              <a:gd name="adj2" fmla="val 50000"/>
            </a:avLst>
          </a:prstGeom>
          <a:ln w="38100">
            <a:solidFill>
              <a:srgbClr val="00009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400" name="Title 1"/>
          <p:cNvSpPr txBox="1">
            <a:spLocks/>
          </p:cNvSpPr>
          <p:nvPr/>
        </p:nvSpPr>
        <p:spPr bwMode="auto">
          <a:xfrm>
            <a:off x="2724150" y="6140450"/>
            <a:ext cx="3686175" cy="425450"/>
          </a:xfrm>
          <a:prstGeom prst="rect">
            <a:avLst/>
          </a:prstGeom>
          <a:noFill/>
          <a:ln w="9525">
            <a:noFill/>
            <a:miter lim="800000"/>
            <a:headEnd/>
            <a:tailEnd/>
          </a:ln>
        </p:spPr>
        <p:txBody>
          <a:bodyPr anchor="ctr"/>
          <a:lstStyle/>
          <a:p>
            <a:pPr algn="ctr"/>
            <a:r>
              <a:rPr lang="en-US" sz="2800" b="1">
                <a:solidFill>
                  <a:srgbClr val="FF0000"/>
                </a:solidFill>
                <a:cs typeface="Arial" charset="0"/>
              </a:rPr>
              <a:t>p &lt; 0.0001</a:t>
            </a:r>
          </a:p>
        </p:txBody>
      </p:sp>
    </p:spTree>
    <p:extLst>
      <p:ext uri="{BB962C8B-B14F-4D97-AF65-F5344CB8AC3E}">
        <p14:creationId xmlns:p14="http://schemas.microsoft.com/office/powerpoint/2010/main" val="343017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2301875" y="1482725"/>
            <a:ext cx="4303713" cy="711200"/>
          </a:xfrm>
          <a:prstGeom prst="rect">
            <a:avLst/>
          </a:prstGeom>
          <a:solidFill>
            <a:srgbClr val="000090"/>
          </a:solidFill>
          <a:ln w="9525">
            <a:noFill/>
            <a:miter lim="800000"/>
            <a:headEnd/>
            <a:tailEnd/>
          </a:ln>
        </p:spPr>
        <p:txBody>
          <a:bodyPr anchor="ctr"/>
          <a:lstStyle/>
          <a:p>
            <a:pPr algn="ctr">
              <a:defRPr/>
            </a:pPr>
            <a:r>
              <a:rPr lang="en-US" altLang="zh-CN" b="1" dirty="0">
                <a:solidFill>
                  <a:schemeClr val="bg1"/>
                </a:solidFill>
                <a:latin typeface="Arial" pitchFamily="34" charset="0"/>
                <a:ea typeface="SimSun"/>
                <a:cs typeface="Arial" pitchFamily="34" charset="0"/>
              </a:rPr>
              <a:t>Total HIV-1 Transmission </a:t>
            </a:r>
            <a:r>
              <a:rPr lang="en-US" altLang="zh-CN" b="1" dirty="0">
                <a:solidFill>
                  <a:schemeClr val="bg1"/>
                </a:solidFill>
                <a:latin typeface="+mj-lt"/>
                <a:ea typeface="SimSun"/>
                <a:cs typeface="Arial" pitchFamily="34" charset="0"/>
              </a:rPr>
              <a:t>Events: </a:t>
            </a:r>
            <a:r>
              <a:rPr lang="en-US" altLang="zh-CN" b="1" dirty="0" smtClean="0">
                <a:solidFill>
                  <a:schemeClr val="bg1"/>
                </a:solidFill>
                <a:latin typeface="+mj-lt"/>
                <a:ea typeface="SimSun"/>
                <a:cs typeface="Arial" pitchFamily="34" charset="0"/>
              </a:rPr>
              <a:t>39</a:t>
            </a:r>
            <a:endParaRPr lang="en-US" altLang="zh-CN" b="1" dirty="0">
              <a:solidFill>
                <a:schemeClr val="bg1"/>
              </a:solidFill>
              <a:latin typeface="+mj-lt"/>
              <a:ea typeface="SimSun"/>
              <a:cs typeface="Arial" pitchFamily="34" charset="0"/>
            </a:endParaRPr>
          </a:p>
        </p:txBody>
      </p:sp>
      <p:cxnSp>
        <p:nvCxnSpPr>
          <p:cNvPr id="61442" name="Straight Connector 11"/>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p:spPr>
      </p:cxnSp>
      <p:sp>
        <p:nvSpPr>
          <p:cNvPr id="61443" name="Title 1"/>
          <p:cNvSpPr txBox="1">
            <a:spLocks/>
          </p:cNvSpPr>
          <p:nvPr/>
        </p:nvSpPr>
        <p:spPr bwMode="auto">
          <a:xfrm>
            <a:off x="0" y="30163"/>
            <a:ext cx="9144000" cy="1289050"/>
          </a:xfrm>
          <a:prstGeom prst="rect">
            <a:avLst/>
          </a:prstGeom>
          <a:noFill/>
          <a:ln w="9525">
            <a:noFill/>
            <a:miter lim="800000"/>
            <a:headEnd/>
            <a:tailEnd/>
          </a:ln>
        </p:spPr>
        <p:txBody>
          <a:bodyPr anchor="ctr"/>
          <a:lstStyle/>
          <a:p>
            <a:pPr algn="ctr"/>
            <a:r>
              <a:rPr lang="en-US" sz="4000" b="1" dirty="0">
                <a:solidFill>
                  <a:srgbClr val="000090"/>
                </a:solidFill>
                <a:cs typeface="Arial" charset="0"/>
              </a:rPr>
              <a:t>HPTN </a:t>
            </a:r>
            <a:r>
              <a:rPr lang="en-US" sz="4000" b="1" dirty="0" smtClean="0">
                <a:solidFill>
                  <a:srgbClr val="000090"/>
                </a:solidFill>
                <a:cs typeface="Arial" charset="0"/>
              </a:rPr>
              <a:t>052: HIV-1 Transmission</a:t>
            </a:r>
            <a:endParaRPr lang="en-US" sz="4000" b="1" dirty="0">
              <a:solidFill>
                <a:srgbClr val="000090"/>
              </a:solidFill>
              <a:cs typeface="Arial" charset="0"/>
            </a:endParaRPr>
          </a:p>
        </p:txBody>
      </p:sp>
      <p:grpSp>
        <p:nvGrpSpPr>
          <p:cNvPr id="4" name="Group 3"/>
          <p:cNvGrpSpPr>
            <a:grpSpLocks/>
          </p:cNvGrpSpPr>
          <p:nvPr/>
        </p:nvGrpSpPr>
        <p:grpSpPr bwMode="auto">
          <a:xfrm>
            <a:off x="2092325" y="2189163"/>
            <a:ext cx="4959350" cy="904875"/>
            <a:chOff x="2999458" y="2155526"/>
            <a:chExt cx="3228755" cy="905769"/>
          </a:xfrm>
        </p:grpSpPr>
        <p:cxnSp>
          <p:nvCxnSpPr>
            <p:cNvPr id="61458" name="AutoShape 1"/>
            <p:cNvCxnSpPr>
              <a:cxnSpLocks noChangeShapeType="1"/>
            </p:cNvCxnSpPr>
            <p:nvPr/>
          </p:nvCxnSpPr>
          <p:spPr bwMode="auto">
            <a:xfrm>
              <a:off x="4612773" y="2623145"/>
              <a:ext cx="1615440" cy="0"/>
            </a:xfrm>
            <a:prstGeom prst="straightConnector1">
              <a:avLst/>
            </a:prstGeom>
            <a:noFill/>
            <a:ln w="57150">
              <a:solidFill>
                <a:srgbClr val="000000"/>
              </a:solidFill>
              <a:round/>
              <a:headEnd/>
              <a:tailEnd/>
            </a:ln>
          </p:spPr>
        </p:cxnSp>
        <p:cxnSp>
          <p:nvCxnSpPr>
            <p:cNvPr id="61459" name="AutoShape 1"/>
            <p:cNvCxnSpPr>
              <a:cxnSpLocks noChangeShapeType="1"/>
            </p:cNvCxnSpPr>
            <p:nvPr/>
          </p:nvCxnSpPr>
          <p:spPr bwMode="auto">
            <a:xfrm flipH="1">
              <a:off x="2999458" y="2623145"/>
              <a:ext cx="1615440" cy="0"/>
            </a:xfrm>
            <a:prstGeom prst="straightConnector1">
              <a:avLst/>
            </a:prstGeom>
            <a:noFill/>
            <a:ln w="57150">
              <a:solidFill>
                <a:srgbClr val="000000"/>
              </a:solidFill>
              <a:round/>
              <a:headEnd/>
              <a:tailEnd/>
            </a:ln>
          </p:spPr>
        </p:cxnSp>
        <p:cxnSp>
          <p:nvCxnSpPr>
            <p:cNvPr id="61460" name="AutoShape 3"/>
            <p:cNvCxnSpPr>
              <a:cxnSpLocks noChangeShapeType="1"/>
            </p:cNvCxnSpPr>
            <p:nvPr/>
          </p:nvCxnSpPr>
          <p:spPr bwMode="auto">
            <a:xfrm>
              <a:off x="4612773" y="2155526"/>
              <a:ext cx="0" cy="457200"/>
            </a:xfrm>
            <a:prstGeom prst="straightConnector1">
              <a:avLst/>
            </a:prstGeom>
            <a:noFill/>
            <a:ln w="57150">
              <a:solidFill>
                <a:srgbClr val="000000"/>
              </a:solidFill>
              <a:round/>
              <a:headEnd/>
              <a:tailEnd/>
            </a:ln>
          </p:spPr>
        </p:cxnSp>
        <p:cxnSp>
          <p:nvCxnSpPr>
            <p:cNvPr id="61461" name="AutoShape 3"/>
            <p:cNvCxnSpPr>
              <a:cxnSpLocks noChangeShapeType="1"/>
            </p:cNvCxnSpPr>
            <p:nvPr/>
          </p:nvCxnSpPr>
          <p:spPr bwMode="auto">
            <a:xfrm>
              <a:off x="3021181" y="2603201"/>
              <a:ext cx="0" cy="457200"/>
            </a:xfrm>
            <a:prstGeom prst="straightConnector1">
              <a:avLst/>
            </a:prstGeom>
            <a:noFill/>
            <a:ln w="57150">
              <a:solidFill>
                <a:srgbClr val="000000"/>
              </a:solidFill>
              <a:round/>
              <a:headEnd/>
              <a:tailEnd/>
            </a:ln>
          </p:spPr>
        </p:cxnSp>
        <p:cxnSp>
          <p:nvCxnSpPr>
            <p:cNvPr id="61462" name="AutoShape 3"/>
            <p:cNvCxnSpPr>
              <a:cxnSpLocks noChangeShapeType="1"/>
            </p:cNvCxnSpPr>
            <p:nvPr/>
          </p:nvCxnSpPr>
          <p:spPr bwMode="auto">
            <a:xfrm>
              <a:off x="6209163" y="2604095"/>
              <a:ext cx="0" cy="457200"/>
            </a:xfrm>
            <a:prstGeom prst="straightConnector1">
              <a:avLst/>
            </a:prstGeom>
            <a:noFill/>
            <a:ln w="57150">
              <a:solidFill>
                <a:srgbClr val="000000"/>
              </a:solidFill>
              <a:round/>
              <a:headEnd/>
              <a:tailEnd/>
            </a:ln>
          </p:spPr>
        </p:cxnSp>
      </p:grpSp>
      <p:sp>
        <p:nvSpPr>
          <p:cNvPr id="22" name="Text Box 6"/>
          <p:cNvSpPr txBox="1">
            <a:spLocks noChangeArrowheads="1"/>
          </p:cNvSpPr>
          <p:nvPr/>
        </p:nvSpPr>
        <p:spPr bwMode="auto">
          <a:xfrm>
            <a:off x="950913" y="3019425"/>
            <a:ext cx="2351087" cy="1081088"/>
          </a:xfrm>
          <a:prstGeom prst="rect">
            <a:avLst/>
          </a:prstGeom>
          <a:solidFill>
            <a:srgbClr val="000090"/>
          </a:solidFill>
          <a:ln w="9525">
            <a:noFill/>
            <a:miter lim="800000"/>
            <a:headEnd/>
            <a:tailEnd/>
          </a:ln>
        </p:spPr>
        <p:txBody>
          <a:bodyPr anchor="ctr"/>
          <a:lstStyle/>
          <a:p>
            <a:pPr algn="ctr">
              <a:defRPr/>
            </a:pPr>
            <a:r>
              <a:rPr lang="en-US" altLang="zh-CN" b="1" dirty="0">
                <a:solidFill>
                  <a:schemeClr val="bg1"/>
                </a:solidFill>
                <a:latin typeface="Arial" pitchFamily="34" charset="0"/>
                <a:cs typeface="Arial" pitchFamily="34" charset="0"/>
              </a:rPr>
              <a:t>Linked </a:t>
            </a:r>
            <a:r>
              <a:rPr lang="en-US" altLang="zh-CN" b="1" dirty="0">
                <a:solidFill>
                  <a:schemeClr val="bg1"/>
                </a:solidFill>
                <a:cs typeface="Arial" pitchFamily="34" charset="0"/>
              </a:rPr>
              <a:t>Transmissions: </a:t>
            </a:r>
            <a:r>
              <a:rPr lang="en-US" altLang="zh-CN" b="1" dirty="0" smtClean="0">
                <a:solidFill>
                  <a:schemeClr val="bg1"/>
                </a:solidFill>
                <a:cs typeface="Arial" pitchFamily="34" charset="0"/>
              </a:rPr>
              <a:t>28</a:t>
            </a:r>
            <a:endParaRPr lang="en-US" altLang="zh-CN" b="1" dirty="0">
              <a:solidFill>
                <a:schemeClr val="bg1"/>
              </a:solidFill>
              <a:cs typeface="Arial" pitchFamily="34" charset="0"/>
            </a:endParaRPr>
          </a:p>
        </p:txBody>
      </p:sp>
      <p:sp>
        <p:nvSpPr>
          <p:cNvPr id="61446" name="Text Box 6"/>
          <p:cNvSpPr txBox="1">
            <a:spLocks noChangeArrowheads="1"/>
          </p:cNvSpPr>
          <p:nvPr/>
        </p:nvSpPr>
        <p:spPr bwMode="auto">
          <a:xfrm>
            <a:off x="5846763" y="3019425"/>
            <a:ext cx="2351087" cy="1081088"/>
          </a:xfrm>
          <a:prstGeom prst="rect">
            <a:avLst/>
          </a:prstGeom>
          <a:solidFill>
            <a:srgbClr val="000090"/>
          </a:solidFill>
          <a:ln w="9525">
            <a:noFill/>
            <a:miter lim="800000"/>
            <a:headEnd/>
            <a:tailEnd/>
          </a:ln>
        </p:spPr>
        <p:txBody>
          <a:bodyPr anchor="ctr"/>
          <a:lstStyle/>
          <a:p>
            <a:pPr algn="ctr"/>
            <a:r>
              <a:rPr lang="en-US" altLang="zh-CN" b="1">
                <a:solidFill>
                  <a:schemeClr val="bg1"/>
                </a:solidFill>
                <a:ea typeface="宋体" charset="-122"/>
              </a:rPr>
              <a:t>Unlinked or TBD Transmissions: 11</a:t>
            </a:r>
          </a:p>
        </p:txBody>
      </p:sp>
      <p:sp>
        <p:nvSpPr>
          <p:cNvPr id="3" name="Right Brace 2"/>
          <p:cNvSpPr/>
          <p:nvPr/>
        </p:nvSpPr>
        <p:spPr>
          <a:xfrm rot="5400000">
            <a:off x="2170906" y="4736307"/>
            <a:ext cx="261937" cy="2724150"/>
          </a:xfrm>
          <a:prstGeom prst="rightBrace">
            <a:avLst>
              <a:gd name="adj1" fmla="val 49822"/>
              <a:gd name="adj2" fmla="val 50000"/>
            </a:avLst>
          </a:prstGeom>
          <a:ln w="38100">
            <a:solidFill>
              <a:srgbClr val="00009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448" name="Title 1"/>
          <p:cNvSpPr txBox="1">
            <a:spLocks/>
          </p:cNvSpPr>
          <p:nvPr/>
        </p:nvSpPr>
        <p:spPr bwMode="auto">
          <a:xfrm>
            <a:off x="458788" y="6235700"/>
            <a:ext cx="3686175" cy="425450"/>
          </a:xfrm>
          <a:prstGeom prst="rect">
            <a:avLst/>
          </a:prstGeom>
          <a:noFill/>
          <a:ln w="9525">
            <a:noFill/>
            <a:miter lim="800000"/>
            <a:headEnd/>
            <a:tailEnd/>
          </a:ln>
        </p:spPr>
        <p:txBody>
          <a:bodyPr anchor="ctr"/>
          <a:lstStyle/>
          <a:p>
            <a:pPr algn="ctr"/>
            <a:r>
              <a:rPr lang="en-US" sz="2800" b="1">
                <a:solidFill>
                  <a:srgbClr val="FF0000"/>
                </a:solidFill>
                <a:cs typeface="Arial" charset="0"/>
              </a:rPr>
              <a:t>p &lt; 0.001</a:t>
            </a:r>
          </a:p>
        </p:txBody>
      </p:sp>
      <p:grpSp>
        <p:nvGrpSpPr>
          <p:cNvPr id="5" name="Group 14"/>
          <p:cNvGrpSpPr>
            <a:grpSpLocks/>
          </p:cNvGrpSpPr>
          <p:nvPr/>
        </p:nvGrpSpPr>
        <p:grpSpPr bwMode="auto">
          <a:xfrm>
            <a:off x="941388" y="4114800"/>
            <a:ext cx="2420937" cy="904875"/>
            <a:chOff x="2999458" y="2155526"/>
            <a:chExt cx="3228755" cy="905769"/>
          </a:xfrm>
        </p:grpSpPr>
        <p:cxnSp>
          <p:nvCxnSpPr>
            <p:cNvPr id="61453" name="AutoShape 1"/>
            <p:cNvCxnSpPr>
              <a:cxnSpLocks noChangeShapeType="1"/>
            </p:cNvCxnSpPr>
            <p:nvPr/>
          </p:nvCxnSpPr>
          <p:spPr bwMode="auto">
            <a:xfrm>
              <a:off x="4612773" y="2623145"/>
              <a:ext cx="1615440" cy="0"/>
            </a:xfrm>
            <a:prstGeom prst="straightConnector1">
              <a:avLst/>
            </a:prstGeom>
            <a:noFill/>
            <a:ln w="57150">
              <a:solidFill>
                <a:srgbClr val="000000"/>
              </a:solidFill>
              <a:round/>
              <a:headEnd/>
              <a:tailEnd/>
            </a:ln>
          </p:spPr>
        </p:cxnSp>
        <p:cxnSp>
          <p:nvCxnSpPr>
            <p:cNvPr id="61454" name="AutoShape 1"/>
            <p:cNvCxnSpPr>
              <a:cxnSpLocks noChangeShapeType="1"/>
            </p:cNvCxnSpPr>
            <p:nvPr/>
          </p:nvCxnSpPr>
          <p:spPr bwMode="auto">
            <a:xfrm flipH="1">
              <a:off x="2999458" y="2623145"/>
              <a:ext cx="1615440" cy="0"/>
            </a:xfrm>
            <a:prstGeom prst="straightConnector1">
              <a:avLst/>
            </a:prstGeom>
            <a:noFill/>
            <a:ln w="57150">
              <a:solidFill>
                <a:srgbClr val="000000"/>
              </a:solidFill>
              <a:round/>
              <a:headEnd/>
              <a:tailEnd/>
            </a:ln>
          </p:spPr>
        </p:cxnSp>
        <p:cxnSp>
          <p:nvCxnSpPr>
            <p:cNvPr id="61455" name="AutoShape 3"/>
            <p:cNvCxnSpPr>
              <a:cxnSpLocks noChangeShapeType="1"/>
            </p:cNvCxnSpPr>
            <p:nvPr/>
          </p:nvCxnSpPr>
          <p:spPr bwMode="auto">
            <a:xfrm>
              <a:off x="4612773" y="2155526"/>
              <a:ext cx="0" cy="457200"/>
            </a:xfrm>
            <a:prstGeom prst="straightConnector1">
              <a:avLst/>
            </a:prstGeom>
            <a:noFill/>
            <a:ln w="57150">
              <a:solidFill>
                <a:srgbClr val="000000"/>
              </a:solidFill>
              <a:round/>
              <a:headEnd/>
              <a:tailEnd/>
            </a:ln>
          </p:spPr>
        </p:cxnSp>
        <p:cxnSp>
          <p:nvCxnSpPr>
            <p:cNvPr id="61456" name="AutoShape 3"/>
            <p:cNvCxnSpPr>
              <a:cxnSpLocks noChangeShapeType="1"/>
            </p:cNvCxnSpPr>
            <p:nvPr/>
          </p:nvCxnSpPr>
          <p:spPr bwMode="auto">
            <a:xfrm>
              <a:off x="3021181" y="2603201"/>
              <a:ext cx="0" cy="457200"/>
            </a:xfrm>
            <a:prstGeom prst="straightConnector1">
              <a:avLst/>
            </a:prstGeom>
            <a:noFill/>
            <a:ln w="57150">
              <a:solidFill>
                <a:srgbClr val="000000"/>
              </a:solidFill>
              <a:round/>
              <a:headEnd/>
              <a:tailEnd/>
            </a:ln>
          </p:spPr>
        </p:cxnSp>
        <p:cxnSp>
          <p:nvCxnSpPr>
            <p:cNvPr id="61457" name="AutoShape 3"/>
            <p:cNvCxnSpPr>
              <a:cxnSpLocks noChangeShapeType="1"/>
            </p:cNvCxnSpPr>
            <p:nvPr/>
          </p:nvCxnSpPr>
          <p:spPr bwMode="auto">
            <a:xfrm>
              <a:off x="6209163" y="2604095"/>
              <a:ext cx="0" cy="457200"/>
            </a:xfrm>
            <a:prstGeom prst="straightConnector1">
              <a:avLst/>
            </a:prstGeom>
            <a:noFill/>
            <a:ln w="57150">
              <a:solidFill>
                <a:srgbClr val="000000"/>
              </a:solidFill>
              <a:round/>
              <a:headEnd/>
              <a:tailEnd/>
            </a:ln>
          </p:spPr>
        </p:cxnSp>
      </p:grpSp>
      <p:sp>
        <p:nvSpPr>
          <p:cNvPr id="61450" name="Text Box 6"/>
          <p:cNvSpPr txBox="1">
            <a:spLocks noChangeArrowheads="1"/>
          </p:cNvSpPr>
          <p:nvPr/>
        </p:nvSpPr>
        <p:spPr bwMode="auto">
          <a:xfrm>
            <a:off x="250825" y="4883150"/>
            <a:ext cx="1414463" cy="974725"/>
          </a:xfrm>
          <a:prstGeom prst="rect">
            <a:avLst/>
          </a:prstGeom>
          <a:solidFill>
            <a:srgbClr val="000090"/>
          </a:solidFill>
          <a:ln w="9525">
            <a:noFill/>
            <a:miter lim="800000"/>
            <a:headEnd/>
            <a:tailEnd/>
          </a:ln>
        </p:spPr>
        <p:txBody>
          <a:bodyPr anchor="ctr"/>
          <a:lstStyle/>
          <a:p>
            <a:pPr algn="ctr"/>
            <a:r>
              <a:rPr lang="en-US" altLang="zh-CN" b="1">
                <a:solidFill>
                  <a:schemeClr val="bg1"/>
                </a:solidFill>
                <a:ea typeface="宋体" charset="-122"/>
              </a:rPr>
              <a:t>Immediate Arm: 1</a:t>
            </a:r>
          </a:p>
        </p:txBody>
      </p:sp>
      <p:sp>
        <p:nvSpPr>
          <p:cNvPr id="61451" name="Text Box 6"/>
          <p:cNvSpPr txBox="1">
            <a:spLocks noChangeArrowheads="1"/>
          </p:cNvSpPr>
          <p:nvPr/>
        </p:nvSpPr>
        <p:spPr bwMode="auto">
          <a:xfrm>
            <a:off x="2616200" y="4883150"/>
            <a:ext cx="1414463" cy="955675"/>
          </a:xfrm>
          <a:prstGeom prst="rect">
            <a:avLst/>
          </a:prstGeom>
          <a:solidFill>
            <a:srgbClr val="000090"/>
          </a:solidFill>
          <a:ln w="9525">
            <a:noFill/>
            <a:miter lim="800000"/>
            <a:headEnd/>
            <a:tailEnd/>
          </a:ln>
        </p:spPr>
        <p:txBody>
          <a:bodyPr anchor="ctr"/>
          <a:lstStyle/>
          <a:p>
            <a:pPr algn="ctr"/>
            <a:r>
              <a:rPr lang="en-US" altLang="zh-CN" b="1">
                <a:solidFill>
                  <a:schemeClr val="bg1"/>
                </a:solidFill>
                <a:ea typeface="宋体" charset="-122"/>
              </a:rPr>
              <a:t>Delayed Arm: 27</a:t>
            </a:r>
          </a:p>
        </p:txBody>
      </p:sp>
      <p:sp>
        <p:nvSpPr>
          <p:cNvPr id="2" name="Rectangle 1"/>
          <p:cNvSpPr/>
          <p:nvPr/>
        </p:nvSpPr>
        <p:spPr>
          <a:xfrm>
            <a:off x="4249738" y="4476750"/>
            <a:ext cx="4713287" cy="2047875"/>
          </a:xfrm>
          <a:prstGeom prst="rect">
            <a:avLst/>
          </a:prstGeom>
        </p:spPr>
        <p:txBody>
          <a:bodyPr>
            <a:spAutoFit/>
          </a:bodyPr>
          <a:lstStyle/>
          <a:p>
            <a:pPr marL="228600" lvl="1" indent="-228600">
              <a:buSzPct val="110000"/>
              <a:buFont typeface="Arial" charset="0"/>
              <a:buChar char="•"/>
            </a:pPr>
            <a:r>
              <a:rPr lang="en-US" sz="1600" b="1" dirty="0">
                <a:solidFill>
                  <a:srgbClr val="000090"/>
                </a:solidFill>
                <a:cs typeface="Arial" charset="0"/>
              </a:rPr>
              <a:t>18/28 (64%) transmissions from infected participants with CD4 &gt;350 cells/mm</a:t>
            </a:r>
            <a:r>
              <a:rPr lang="en-US" sz="1600" b="1" baseline="30000" dirty="0">
                <a:solidFill>
                  <a:srgbClr val="000090"/>
                </a:solidFill>
                <a:cs typeface="Arial" charset="0"/>
              </a:rPr>
              <a:t>3</a:t>
            </a:r>
            <a:endParaRPr lang="en-US" sz="1600" b="1" baseline="30000" dirty="0">
              <a:solidFill>
                <a:srgbClr val="000090"/>
              </a:solidFill>
              <a:effectLst>
                <a:outerShdw blurRad="38100" dist="38100" dir="2700000" algn="tl">
                  <a:srgbClr val="C0C0C0"/>
                </a:outerShdw>
              </a:effectLst>
              <a:cs typeface="Arial" charset="0"/>
            </a:endParaRPr>
          </a:p>
          <a:p>
            <a:pPr marL="228600" lvl="1" indent="-228600">
              <a:buSzPct val="110000"/>
              <a:buFont typeface="Arial" charset="0"/>
              <a:buChar char="•"/>
            </a:pPr>
            <a:endParaRPr lang="en-US" sz="1600" b="1" dirty="0">
              <a:solidFill>
                <a:srgbClr val="000090"/>
              </a:solidFill>
              <a:cs typeface="Arial" charset="0"/>
            </a:endParaRPr>
          </a:p>
          <a:p>
            <a:pPr marL="228600" lvl="1" indent="-228600">
              <a:buSzPct val="110000"/>
              <a:buFont typeface="Arial" charset="0"/>
              <a:buChar char="•"/>
            </a:pPr>
            <a:r>
              <a:rPr lang="en-US" sz="1600" b="1" dirty="0">
                <a:solidFill>
                  <a:srgbClr val="000090"/>
                </a:solidFill>
                <a:cs typeface="Arial" charset="0"/>
              </a:rPr>
              <a:t>23/28 (82%) transmissions in sub-Saharan Africa</a:t>
            </a:r>
          </a:p>
          <a:p>
            <a:pPr marL="228600" lvl="1" indent="-228600">
              <a:buSzPct val="110000"/>
              <a:buFont typeface="Arial" charset="0"/>
              <a:buChar char="•"/>
            </a:pPr>
            <a:endParaRPr lang="en-US" sz="1600" b="1" dirty="0">
              <a:solidFill>
                <a:srgbClr val="000090"/>
              </a:solidFill>
              <a:cs typeface="Arial" charset="0"/>
            </a:endParaRPr>
          </a:p>
          <a:p>
            <a:pPr marL="228600" lvl="1" indent="-228600">
              <a:buSzPct val="110000"/>
              <a:buFont typeface="Arial" charset="0"/>
              <a:buChar char="•"/>
            </a:pPr>
            <a:r>
              <a:rPr lang="en-US" sz="1600" b="1" dirty="0">
                <a:solidFill>
                  <a:srgbClr val="000090"/>
                </a:solidFill>
                <a:cs typeface="Arial" charset="0"/>
              </a:rPr>
              <a:t>18/28 (</a:t>
            </a:r>
            <a:r>
              <a:rPr lang="en-US" sz="1600" b="1" dirty="0" smtClean="0">
                <a:solidFill>
                  <a:srgbClr val="000090"/>
                </a:solidFill>
                <a:cs typeface="Arial" charset="0"/>
              </a:rPr>
              <a:t>64%) </a:t>
            </a:r>
            <a:r>
              <a:rPr lang="en-US" sz="1600" b="1" dirty="0">
                <a:solidFill>
                  <a:srgbClr val="000090"/>
                </a:solidFill>
                <a:cs typeface="Arial" charset="0"/>
              </a:rPr>
              <a:t>transmissions from female to male partners </a:t>
            </a:r>
            <a:endParaRPr lang="en-US" sz="1600" dirty="0">
              <a:solidFill>
                <a:srgbClr val="000090"/>
              </a:solidFill>
              <a:cs typeface="Arial" charset="0"/>
            </a:endParaRPr>
          </a:p>
        </p:txBody>
      </p:sp>
    </p:spTree>
    <p:extLst>
      <p:ext uri="{BB962C8B-B14F-4D97-AF65-F5344CB8AC3E}">
        <p14:creationId xmlns:p14="http://schemas.microsoft.com/office/powerpoint/2010/main" val="1473106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4638"/>
            <a:ext cx="9144001" cy="1143000"/>
          </a:xfrm>
        </p:spPr>
        <p:txBody>
          <a:bodyPr/>
          <a:lstStyle/>
          <a:p>
            <a:r>
              <a:rPr lang="fr-FR" sz="4000" dirty="0" smtClean="0"/>
              <a:t>Etude de prévention HPTN 052 Conclusion</a:t>
            </a:r>
            <a:endParaRPr lang="fr-FR" sz="4000" dirty="0"/>
          </a:p>
        </p:txBody>
      </p:sp>
      <p:sp>
        <p:nvSpPr>
          <p:cNvPr id="3" name="Espace réservé du contenu 2"/>
          <p:cNvSpPr>
            <a:spLocks noGrp="1"/>
          </p:cNvSpPr>
          <p:nvPr>
            <p:ph idx="1"/>
          </p:nvPr>
        </p:nvSpPr>
        <p:spPr>
          <a:xfrm>
            <a:off x="170095" y="1905000"/>
            <a:ext cx="8402405" cy="4953000"/>
          </a:xfrm>
        </p:spPr>
        <p:txBody>
          <a:bodyPr/>
          <a:lstStyle/>
          <a:p>
            <a:pPr>
              <a:buNone/>
            </a:pPr>
            <a:r>
              <a:rPr lang="fr-FR" dirty="0" smtClean="0"/>
              <a:t>	</a:t>
            </a:r>
            <a:r>
              <a:rPr lang="fr-FR" sz="3600" dirty="0" smtClean="0"/>
              <a:t>Un traitement ANTIRÉTROVIRAL  précoce qui inhibe la réplication virale permet une réduction de 96% de la transmission du VIH-1 dans les couples </a:t>
            </a:r>
            <a:r>
              <a:rPr lang="fr-FR" sz="3600" dirty="0" err="1" smtClean="0"/>
              <a:t>séro-différents</a:t>
            </a:r>
            <a:r>
              <a:rPr lang="fr-FR" sz="3600" dirty="0" smtClean="0"/>
              <a:t>.</a:t>
            </a:r>
            <a:endParaRPr lang="fr-FR" sz="3600" dirty="0"/>
          </a:p>
        </p:txBody>
      </p:sp>
    </p:spTree>
    <p:extLst>
      <p:ext uri="{BB962C8B-B14F-4D97-AF65-F5344CB8AC3E}">
        <p14:creationId xmlns:p14="http://schemas.microsoft.com/office/powerpoint/2010/main" val="3600874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 1"/>
          <p:cNvPicPr>
            <a:picLocks noChangeAspect="1"/>
          </p:cNvPicPr>
          <p:nvPr/>
        </p:nvPicPr>
        <p:blipFill>
          <a:blip r:embed="rId2"/>
          <a:srcRect/>
          <a:stretch>
            <a:fillRect/>
          </a:stretch>
        </p:blipFill>
        <p:spPr bwMode="auto">
          <a:xfrm>
            <a:off x="403225" y="0"/>
            <a:ext cx="8213725" cy="6858000"/>
          </a:xfrm>
          <a:prstGeom prst="rect">
            <a:avLst/>
          </a:prstGeom>
          <a:noFill/>
          <a:ln w="9525">
            <a:noFill/>
            <a:miter lim="800000"/>
            <a:headEnd/>
            <a:tailEnd/>
          </a:ln>
        </p:spPr>
      </p:pic>
    </p:spTree>
    <p:extLst>
      <p:ext uri="{BB962C8B-B14F-4D97-AF65-F5344CB8AC3E}">
        <p14:creationId xmlns:p14="http://schemas.microsoft.com/office/powerpoint/2010/main" val="208024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2"/>
          <p:cNvSpPr>
            <a:spLocks noGrp="1"/>
          </p:cNvSpPr>
          <p:nvPr>
            <p:ph type="title"/>
          </p:nvPr>
        </p:nvSpPr>
        <p:spPr>
          <a:xfrm>
            <a:off x="99894" y="68546"/>
            <a:ext cx="9044105" cy="1143000"/>
          </a:xfrm>
        </p:spPr>
        <p:txBody>
          <a:bodyPr>
            <a:noAutofit/>
          </a:bodyPr>
          <a:lstStyle/>
          <a:p>
            <a:pPr>
              <a:defRPr/>
            </a:pPr>
            <a:r>
              <a:rPr lang="fr-FR" sz="3600" dirty="0">
                <a:solidFill>
                  <a:srgbClr val="FF0000"/>
                </a:solidFill>
              </a:rPr>
              <a:t>Etude PARTNER : risque de transmission </a:t>
            </a:r>
            <a:br>
              <a:rPr lang="fr-FR" sz="3600" dirty="0">
                <a:solidFill>
                  <a:srgbClr val="FF0000"/>
                </a:solidFill>
              </a:rPr>
            </a:br>
            <a:r>
              <a:rPr lang="fr-FR" sz="3600" dirty="0">
                <a:solidFill>
                  <a:srgbClr val="FF0000"/>
                </a:solidFill>
              </a:rPr>
              <a:t>du VIH au sein de couples </a:t>
            </a:r>
            <a:r>
              <a:rPr lang="fr-FR" sz="3600" dirty="0" err="1">
                <a:solidFill>
                  <a:srgbClr val="FF0000"/>
                </a:solidFill>
              </a:rPr>
              <a:t>sérodifférents</a:t>
            </a:r>
            <a:r>
              <a:rPr lang="fr-FR" sz="3600" dirty="0">
                <a:solidFill>
                  <a:srgbClr val="FF0000"/>
                </a:solidFill>
              </a:rPr>
              <a:t> (1) </a:t>
            </a:r>
          </a:p>
        </p:txBody>
      </p:sp>
      <p:sp>
        <p:nvSpPr>
          <p:cNvPr id="457730" name="Espace réservé du contenu 3"/>
          <p:cNvSpPr>
            <a:spLocks noGrp="1"/>
          </p:cNvSpPr>
          <p:nvPr>
            <p:ph idx="1"/>
          </p:nvPr>
        </p:nvSpPr>
        <p:spPr>
          <a:xfrm>
            <a:off x="0" y="1341438"/>
            <a:ext cx="9143999" cy="5111750"/>
          </a:xfrm>
        </p:spPr>
        <p:txBody>
          <a:bodyPr>
            <a:normAutofit fontScale="85000" lnSpcReduction="20000"/>
          </a:bodyPr>
          <a:lstStyle/>
          <a:p>
            <a:r>
              <a:rPr lang="fr-FR" altLang="fr-FR" sz="2300" dirty="0"/>
              <a:t>Etude observationnelle multicentrique (75 sites européens)</a:t>
            </a:r>
            <a:br>
              <a:rPr lang="fr-FR" altLang="fr-FR" sz="2300" dirty="0"/>
            </a:br>
            <a:endParaRPr lang="fr-FR" altLang="fr-FR" sz="2300" dirty="0"/>
          </a:p>
          <a:p>
            <a:r>
              <a:rPr lang="fr-FR" altLang="fr-FR" sz="2300" dirty="0" smtClean="0"/>
              <a:t>888 </a:t>
            </a:r>
            <a:r>
              <a:rPr lang="fr-FR" altLang="fr-FR" sz="2300" dirty="0"/>
              <a:t>couples </a:t>
            </a:r>
            <a:r>
              <a:rPr lang="fr-FR" altLang="fr-FR" sz="2300" dirty="0" err="1"/>
              <a:t>sérodifférents</a:t>
            </a:r>
            <a:r>
              <a:rPr lang="fr-FR" altLang="fr-FR" sz="2300" dirty="0"/>
              <a:t> </a:t>
            </a:r>
            <a:r>
              <a:rPr lang="fr-FR" altLang="fr-FR" sz="2300" dirty="0" smtClean="0"/>
              <a:t>(340 homo </a:t>
            </a:r>
            <a:r>
              <a:rPr lang="fr-FR" altLang="fr-FR" sz="2300" dirty="0"/>
              <a:t>masculins et </a:t>
            </a:r>
            <a:r>
              <a:rPr lang="fr-FR" altLang="fr-FR" sz="2300" dirty="0" smtClean="0"/>
              <a:t>548 hétéro</a:t>
            </a:r>
            <a:r>
              <a:rPr lang="fr-FR" altLang="fr-FR" sz="2300" dirty="0"/>
              <a:t>)</a:t>
            </a:r>
          </a:p>
          <a:p>
            <a:pPr lvl="1"/>
            <a:r>
              <a:rPr lang="fr-FR" altLang="fr-FR" sz="2300" dirty="0"/>
              <a:t>Partenaire séropositif sous traitement ARV efficace (CV &lt; 200 c/ml)</a:t>
            </a:r>
          </a:p>
          <a:p>
            <a:pPr lvl="1"/>
            <a:r>
              <a:rPr lang="fr-FR" altLang="fr-FR" sz="2300" dirty="0"/>
              <a:t>Rapports occasionnels non protégés</a:t>
            </a:r>
          </a:p>
          <a:p>
            <a:pPr lvl="1"/>
            <a:r>
              <a:rPr lang="fr-FR" altLang="fr-FR" sz="2300" dirty="0"/>
              <a:t>Pas d’utilisation de PEP ni de </a:t>
            </a:r>
            <a:r>
              <a:rPr lang="fr-FR" altLang="fr-FR" sz="2300" dirty="0" err="1"/>
              <a:t>PrEP</a:t>
            </a:r>
            <a:endParaRPr lang="fr-FR" altLang="fr-FR" sz="2300" dirty="0"/>
          </a:p>
          <a:p>
            <a:pPr lvl="1"/>
            <a:r>
              <a:rPr lang="fr-FR" altLang="fr-FR" sz="2300" dirty="0"/>
              <a:t>Estimation du risque de transmission du VIH </a:t>
            </a:r>
            <a:r>
              <a:rPr lang="fr-FR" altLang="fr-FR" sz="2300" dirty="0" err="1"/>
              <a:t>phylogénétiquement</a:t>
            </a:r>
            <a:r>
              <a:rPr lang="fr-FR" altLang="fr-FR" sz="2300" dirty="0"/>
              <a:t> lié </a:t>
            </a:r>
            <a:br>
              <a:rPr lang="fr-FR" altLang="fr-FR" sz="2300" dirty="0"/>
            </a:br>
            <a:r>
              <a:rPr lang="fr-FR" altLang="fr-FR" sz="2300" dirty="0"/>
              <a:t>entre les 2 partenaires du couple</a:t>
            </a:r>
          </a:p>
          <a:p>
            <a:pPr lvl="1"/>
            <a:endParaRPr lang="fr-FR" altLang="fr-FR" sz="2300" dirty="0"/>
          </a:p>
          <a:p>
            <a:r>
              <a:rPr lang="fr-FR" altLang="fr-FR" sz="2300" b="1" dirty="0">
                <a:solidFill>
                  <a:srgbClr val="1F497D"/>
                </a:solidFill>
              </a:rPr>
              <a:t>Après </a:t>
            </a:r>
            <a:r>
              <a:rPr lang="fr-FR" altLang="fr-FR" sz="2300" b="1" dirty="0" smtClean="0">
                <a:solidFill>
                  <a:srgbClr val="1F497D"/>
                </a:solidFill>
              </a:rPr>
              <a:t>1238 </a:t>
            </a:r>
            <a:r>
              <a:rPr lang="fr-FR" altLang="fr-FR" sz="2300" b="1" dirty="0">
                <a:solidFill>
                  <a:srgbClr val="1F497D"/>
                </a:solidFill>
              </a:rPr>
              <a:t>couple-années de suivi</a:t>
            </a:r>
          </a:p>
          <a:p>
            <a:pPr lvl="1"/>
            <a:r>
              <a:rPr lang="fr-FR" altLang="fr-FR" sz="2300" b="1" dirty="0">
                <a:solidFill>
                  <a:srgbClr val="1F497D"/>
                </a:solidFill>
              </a:rPr>
              <a:t>Aucun cas de transmission de VIH</a:t>
            </a:r>
          </a:p>
          <a:p>
            <a:pPr lvl="1"/>
            <a:r>
              <a:rPr lang="fr-FR" altLang="fr-FR" sz="2300" b="1" dirty="0">
                <a:solidFill>
                  <a:srgbClr val="1F497D"/>
                </a:solidFill>
              </a:rPr>
              <a:t>Malgré une fréquence élevée de rapports non </a:t>
            </a:r>
            <a:r>
              <a:rPr lang="fr-FR" altLang="fr-FR" sz="2300" b="1" dirty="0" smtClean="0">
                <a:solidFill>
                  <a:srgbClr val="1F497D"/>
                </a:solidFill>
              </a:rPr>
              <a:t>protégés (22 000 HSH et 36 000 HS)</a:t>
            </a:r>
            <a:endParaRPr lang="fr-FR" altLang="fr-FR" sz="2300" b="1" dirty="0">
              <a:solidFill>
                <a:srgbClr val="1F497D"/>
              </a:solidFill>
            </a:endParaRPr>
          </a:p>
          <a:p>
            <a:pPr lvl="1"/>
            <a:r>
              <a:rPr lang="fr-FR" altLang="fr-FR" sz="2300" b="1" dirty="0">
                <a:solidFill>
                  <a:srgbClr val="1F497D"/>
                </a:solidFill>
              </a:rPr>
              <a:t>Les partenaires séropositifs étant sous ARV avec CV &lt; 200 c/ml</a:t>
            </a:r>
          </a:p>
          <a:p>
            <a:pPr lvl="1"/>
            <a:endParaRPr lang="fr-FR" altLang="fr-FR" sz="2300" dirty="0"/>
          </a:p>
          <a:p>
            <a:r>
              <a:rPr lang="fr-FR" altLang="fr-FR" sz="2300" dirty="0"/>
              <a:t>Résultats préliminaires, suivi prolongé nécessaire (incertitude sur la limite supérieure du risque, surtout pour les rapports anaux réceptifs </a:t>
            </a:r>
            <a:r>
              <a:rPr lang="fr-FR" altLang="fr-FR" sz="2000" dirty="0"/>
              <a:t>avec </a:t>
            </a:r>
            <a:r>
              <a:rPr lang="fr-FR" altLang="fr-FR" sz="2300" dirty="0"/>
              <a:t>éjaculation)</a:t>
            </a:r>
          </a:p>
          <a:p>
            <a:pPr lvl="1"/>
            <a:endParaRPr lang="fr-FR" altLang="fr-FR" sz="2000" dirty="0"/>
          </a:p>
        </p:txBody>
      </p:sp>
      <p:sp>
        <p:nvSpPr>
          <p:cNvPr id="457731" name="ZoneTexte 5"/>
          <p:cNvSpPr txBox="1">
            <a:spLocks noChangeArrowheads="1"/>
          </p:cNvSpPr>
          <p:nvPr/>
        </p:nvSpPr>
        <p:spPr bwMode="auto">
          <a:xfrm>
            <a:off x="3967276" y="6627167"/>
            <a:ext cx="4828396" cy="461665"/>
          </a:xfrm>
          <a:prstGeom prst="rect">
            <a:avLst/>
          </a:prstGeom>
          <a:noFill/>
          <a:ln w="9525">
            <a:noFill/>
            <a:miter lim="800000"/>
            <a:headEnd/>
            <a:tailEnd/>
          </a:ln>
        </p:spPr>
        <p:txBody>
          <a:bodyPr wrap="square">
            <a:spAutoFit/>
          </a:bodyPr>
          <a:lstStyle/>
          <a:p>
            <a:pPr defTabSz="914400"/>
            <a:r>
              <a:rPr lang="fr-FR" altLang="fr-FR" sz="1200" i="1" dirty="0" err="1">
                <a:solidFill>
                  <a:srgbClr val="000000"/>
                </a:solidFill>
                <a:latin typeface="Times"/>
              </a:rPr>
              <a:t>Rodger</a:t>
            </a:r>
            <a:r>
              <a:rPr lang="fr-FR" altLang="fr-FR" sz="1200" i="1" dirty="0">
                <a:solidFill>
                  <a:srgbClr val="000000"/>
                </a:solidFill>
                <a:latin typeface="Times"/>
              </a:rPr>
              <a:t> </a:t>
            </a:r>
            <a:r>
              <a:rPr lang="fr-FR" altLang="fr-FR" sz="1200" i="1" dirty="0" smtClean="0">
                <a:solidFill>
                  <a:srgbClr val="000000"/>
                </a:solidFill>
                <a:latin typeface="Times"/>
              </a:rPr>
              <a:t>A; </a:t>
            </a:r>
            <a:r>
              <a:rPr lang="hr-HR" sz="1200" dirty="0" smtClean="0">
                <a:solidFill>
                  <a:srgbClr val="000000"/>
                </a:solidFill>
                <a:latin typeface="Times"/>
              </a:rPr>
              <a:t>JAMA </a:t>
            </a:r>
            <a:r>
              <a:rPr lang="hr-HR" sz="1200" dirty="0">
                <a:solidFill>
                  <a:srgbClr val="000000"/>
                </a:solidFill>
                <a:latin typeface="Times"/>
              </a:rPr>
              <a:t>2016;316(2):171-181. </a:t>
            </a:r>
            <a:r>
              <a:rPr lang="hr-HR" sz="1200" dirty="0" smtClean="0">
                <a:solidFill>
                  <a:srgbClr val="000000"/>
                </a:solidFill>
                <a:latin typeface="Times"/>
              </a:rPr>
              <a:t>doi10.1001</a:t>
            </a:r>
            <a:r>
              <a:rPr lang="hr-HR" sz="1200" dirty="0">
                <a:solidFill>
                  <a:srgbClr val="000000"/>
                </a:solidFill>
                <a:latin typeface="Times"/>
              </a:rPr>
              <a:t>/jama.2016.5148</a:t>
            </a:r>
          </a:p>
          <a:p>
            <a:pPr algn="r" defTabSz="914400"/>
            <a:endParaRPr lang="fr-FR" altLang="fr-FR" sz="1200" i="1" dirty="0">
              <a:solidFill>
                <a:srgbClr val="000000"/>
              </a:solidFill>
              <a:latin typeface="Times"/>
            </a:endParaRPr>
          </a:p>
        </p:txBody>
      </p:sp>
      <p:sp>
        <p:nvSpPr>
          <p:cNvPr id="457732" name="Text Box 5"/>
          <p:cNvSpPr txBox="1">
            <a:spLocks noChangeArrowheads="1"/>
          </p:cNvSpPr>
          <p:nvPr/>
        </p:nvSpPr>
        <p:spPr bwMode="auto">
          <a:xfrm>
            <a:off x="7587000" y="46042"/>
            <a:ext cx="372330" cy="246221"/>
          </a:xfrm>
          <a:prstGeom prst="rect">
            <a:avLst/>
          </a:prstGeom>
          <a:noFill/>
          <a:ln w="9525">
            <a:noFill/>
            <a:miter lim="800000"/>
            <a:headEnd/>
            <a:tailEnd/>
          </a:ln>
        </p:spPr>
        <p:txBody>
          <a:bodyPr wrap="none">
            <a:spAutoFit/>
          </a:bodyPr>
          <a:lstStyle/>
          <a:p>
            <a:pPr algn="r" defTabSz="914400"/>
            <a:r>
              <a:rPr lang="fr-FR" sz="1000">
                <a:solidFill>
                  <a:srgbClr val="000000"/>
                </a:solidFill>
                <a:latin typeface="Times"/>
                <a:ea typeface="ＭＳ Ｐゴシック" pitchFamily="34" charset="-128"/>
              </a:rPr>
              <a:t>211</a:t>
            </a:r>
          </a:p>
        </p:txBody>
      </p:sp>
    </p:spTree>
    <p:custDataLst>
      <p:tags r:id="rId1"/>
    </p:custDataLst>
    <p:extLst>
      <p:ext uri="{BB962C8B-B14F-4D97-AF65-F5344CB8AC3E}">
        <p14:creationId xmlns:p14="http://schemas.microsoft.com/office/powerpoint/2010/main" val="42745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a:xfrm>
            <a:off x="0" y="0"/>
            <a:ext cx="9144000" cy="1143000"/>
          </a:xfrm>
        </p:spPr>
        <p:txBody>
          <a:bodyPr/>
          <a:lstStyle/>
          <a:p>
            <a:pPr eaLnBrk="1" hangingPunct="1"/>
            <a:r>
              <a:rPr lang="en-US" sz="4000" dirty="0" err="1" smtClean="0">
                <a:solidFill>
                  <a:srgbClr val="FF0000"/>
                </a:solidFill>
                <a:ea typeface="ＭＳ Ｐゴシック" charset="-128"/>
                <a:cs typeface="ＭＳ Ｐゴシック" charset="-128"/>
              </a:rPr>
              <a:t>Méthodes</a:t>
            </a:r>
            <a:r>
              <a:rPr lang="en-US" sz="4000" dirty="0" smtClean="0">
                <a:solidFill>
                  <a:srgbClr val="FF0000"/>
                </a:solidFill>
                <a:ea typeface="ＭＳ Ｐゴシック" charset="-128"/>
                <a:cs typeface="ＭＳ Ｐゴシック" charset="-128"/>
              </a:rPr>
              <a:t> de </a:t>
            </a:r>
            <a:r>
              <a:rPr lang="en-US" sz="4000" dirty="0" err="1" smtClean="0">
                <a:solidFill>
                  <a:srgbClr val="FF0000"/>
                </a:solidFill>
                <a:ea typeface="ＭＳ Ｐゴシック" charset="-128"/>
                <a:cs typeface="ＭＳ Ｐゴシック" charset="-128"/>
              </a:rPr>
              <a:t>prévention</a:t>
            </a:r>
            <a:r>
              <a:rPr lang="en-US" sz="4000" dirty="0" smtClean="0">
                <a:solidFill>
                  <a:srgbClr val="FF0000"/>
                </a:solidFill>
                <a:ea typeface="ＭＳ Ｐゴシック" charset="-128"/>
                <a:cs typeface="ＭＳ Ｐゴシック" charset="-128"/>
              </a:rPr>
              <a:t> </a:t>
            </a:r>
            <a:r>
              <a:rPr lang="en-US" sz="4000" dirty="0" err="1" smtClean="0">
                <a:solidFill>
                  <a:srgbClr val="FF0000"/>
                </a:solidFill>
                <a:ea typeface="ＭＳ Ｐゴシック" charset="-128"/>
                <a:cs typeface="ＭＳ Ｐゴシック" charset="-128"/>
              </a:rPr>
              <a:t>traditionnelles</a:t>
            </a:r>
            <a:endParaRPr lang="en-US" sz="4000" dirty="0" smtClean="0">
              <a:solidFill>
                <a:srgbClr val="FF0000"/>
              </a:solidFill>
              <a:ea typeface="ＭＳ Ｐゴシック" charset="-128"/>
              <a:cs typeface="ＭＳ Ｐゴシック" charset="-128"/>
            </a:endParaRPr>
          </a:p>
        </p:txBody>
      </p:sp>
      <p:sp>
        <p:nvSpPr>
          <p:cNvPr id="49155" name="Espace réservé du contenu 2"/>
          <p:cNvSpPr>
            <a:spLocks noGrp="1"/>
          </p:cNvSpPr>
          <p:nvPr>
            <p:ph idx="1"/>
          </p:nvPr>
        </p:nvSpPr>
        <p:spPr>
          <a:xfrm>
            <a:off x="457200" y="1905000"/>
            <a:ext cx="8229600" cy="4572000"/>
          </a:xfrm>
        </p:spPr>
        <p:txBody>
          <a:bodyPr>
            <a:normAutofit lnSpcReduction="10000"/>
          </a:bodyPr>
          <a:lstStyle/>
          <a:p>
            <a:pPr eaLnBrk="1" hangingPunct="1"/>
            <a:r>
              <a:rPr lang="en-US" sz="2800" dirty="0" smtClean="0">
                <a:solidFill>
                  <a:srgbClr val="FF0000"/>
                </a:solidFill>
                <a:ea typeface="ＭＳ Ｐゴシック" charset="-128"/>
                <a:cs typeface="ＭＳ Ｐゴシック" charset="-128"/>
              </a:rPr>
              <a:t>Transmission </a:t>
            </a:r>
            <a:r>
              <a:rPr lang="en-US" sz="2800" dirty="0" err="1" smtClean="0">
                <a:solidFill>
                  <a:srgbClr val="FF0000"/>
                </a:solidFill>
                <a:ea typeface="ＭＳ Ｐゴシック" charset="-128"/>
                <a:cs typeface="ＭＳ Ｐゴシック" charset="-128"/>
              </a:rPr>
              <a:t>sexuelle</a:t>
            </a:r>
            <a:endParaRPr lang="en-US" sz="2800" dirty="0" smtClean="0">
              <a:solidFill>
                <a:srgbClr val="FF0000"/>
              </a:solidFill>
              <a:ea typeface="ＭＳ Ｐゴシック" charset="-128"/>
              <a:cs typeface="ＭＳ Ｐゴシック" charset="-128"/>
            </a:endParaRPr>
          </a:p>
          <a:p>
            <a:pPr lvl="1" eaLnBrk="1" hangingPunct="1"/>
            <a:r>
              <a:rPr lang="en-US" sz="2400" dirty="0" smtClean="0"/>
              <a:t>Abstinence</a:t>
            </a:r>
          </a:p>
          <a:p>
            <a:pPr lvl="1" eaLnBrk="1" hangingPunct="1"/>
            <a:r>
              <a:rPr lang="en-US" sz="2400" dirty="0" smtClean="0"/>
              <a:t>Report du premier rapport </a:t>
            </a:r>
            <a:r>
              <a:rPr lang="en-US" sz="2400" dirty="0" err="1" smtClean="0"/>
              <a:t>sexuel</a:t>
            </a:r>
            <a:endParaRPr lang="en-US" sz="2400" dirty="0" smtClean="0"/>
          </a:p>
          <a:p>
            <a:pPr lvl="1" eaLnBrk="1" hangingPunct="1"/>
            <a:r>
              <a:rPr lang="en-US" sz="2400" dirty="0" smtClean="0"/>
              <a:t>Diminution du </a:t>
            </a:r>
            <a:r>
              <a:rPr lang="en-US" sz="2400" dirty="0" err="1" smtClean="0"/>
              <a:t>nombre</a:t>
            </a:r>
            <a:r>
              <a:rPr lang="en-US" sz="2400" dirty="0" smtClean="0"/>
              <a:t> de </a:t>
            </a:r>
            <a:r>
              <a:rPr lang="en-US" sz="2400" dirty="0" err="1" smtClean="0"/>
              <a:t>partenaire</a:t>
            </a:r>
            <a:endParaRPr lang="en-US" sz="2400" dirty="0" smtClean="0"/>
          </a:p>
          <a:p>
            <a:pPr lvl="1" eaLnBrk="1" hangingPunct="1"/>
            <a:r>
              <a:rPr lang="en-US" sz="2400" dirty="0" err="1" smtClean="0"/>
              <a:t>Préservatif</a:t>
            </a:r>
            <a:endParaRPr lang="en-US" sz="2400" dirty="0" smtClean="0"/>
          </a:p>
          <a:p>
            <a:pPr eaLnBrk="1" hangingPunct="1"/>
            <a:r>
              <a:rPr lang="en-US" sz="2800" dirty="0" smtClean="0">
                <a:solidFill>
                  <a:srgbClr val="FF0000"/>
                </a:solidFill>
                <a:ea typeface="ＭＳ Ｐゴシック" charset="-128"/>
                <a:cs typeface="ＭＳ Ｐゴシック" charset="-128"/>
              </a:rPr>
              <a:t>Transmission sanguine</a:t>
            </a:r>
          </a:p>
          <a:p>
            <a:pPr lvl="1" eaLnBrk="1" hangingPunct="1"/>
            <a:r>
              <a:rPr lang="en-US" sz="2400" dirty="0" err="1" smtClean="0"/>
              <a:t>Dépistage</a:t>
            </a:r>
            <a:r>
              <a:rPr lang="en-US" sz="2400" dirty="0" smtClean="0"/>
              <a:t> des dons du sang et </a:t>
            </a:r>
            <a:r>
              <a:rPr lang="en-US" sz="2400" dirty="0" err="1" smtClean="0"/>
              <a:t>d’organes</a:t>
            </a:r>
            <a:endParaRPr lang="en-US" sz="2400" dirty="0" smtClean="0"/>
          </a:p>
          <a:p>
            <a:pPr lvl="1" eaLnBrk="1" hangingPunct="1"/>
            <a:r>
              <a:rPr lang="en-US" sz="2400" dirty="0" err="1" smtClean="0"/>
              <a:t>Accés</a:t>
            </a:r>
            <a:r>
              <a:rPr lang="en-US" sz="2400" dirty="0" smtClean="0"/>
              <a:t> large </a:t>
            </a:r>
            <a:r>
              <a:rPr lang="en-US" sz="2400" dirty="0" err="1" smtClean="0"/>
              <a:t>à</a:t>
            </a:r>
            <a:r>
              <a:rPr lang="en-US" sz="2400" dirty="0" smtClean="0"/>
              <a:t> du </a:t>
            </a:r>
            <a:r>
              <a:rPr lang="en-US" sz="2400" dirty="0" err="1" smtClean="0"/>
              <a:t>matériel</a:t>
            </a:r>
            <a:r>
              <a:rPr lang="en-US" sz="2400" dirty="0" smtClean="0"/>
              <a:t> </a:t>
            </a:r>
            <a:r>
              <a:rPr lang="en-US" sz="2400" dirty="0" err="1" smtClean="0"/>
              <a:t>stérile</a:t>
            </a:r>
            <a:r>
              <a:rPr lang="en-US" sz="2400" dirty="0" smtClean="0"/>
              <a:t> </a:t>
            </a:r>
            <a:r>
              <a:rPr lang="en-US" sz="2400" dirty="0" err="1" smtClean="0"/>
              <a:t>d’injection</a:t>
            </a:r>
            <a:endParaRPr lang="en-US" sz="2400" dirty="0" smtClean="0"/>
          </a:p>
          <a:p>
            <a:pPr lvl="1" eaLnBrk="1" hangingPunct="1"/>
            <a:r>
              <a:rPr lang="en-US" sz="2400" dirty="0" err="1" smtClean="0"/>
              <a:t>Traitement</a:t>
            </a:r>
            <a:r>
              <a:rPr lang="en-US" sz="2400" dirty="0" smtClean="0"/>
              <a:t> de substitution </a:t>
            </a:r>
          </a:p>
        </p:txBody>
      </p:sp>
    </p:spTree>
    <p:extLst>
      <p:ext uri="{BB962C8B-B14F-4D97-AF65-F5344CB8AC3E}">
        <p14:creationId xmlns:p14="http://schemas.microsoft.com/office/powerpoint/2010/main" val="2958621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4997" y="-1"/>
            <a:ext cx="7292367" cy="6858001"/>
          </a:xfrm>
          <a:prstGeom prst="rect">
            <a:avLst/>
          </a:prstGeom>
        </p:spPr>
      </p:pic>
    </p:spTree>
    <p:extLst>
      <p:ext uri="{BB962C8B-B14F-4D97-AF65-F5344CB8AC3E}">
        <p14:creationId xmlns:p14="http://schemas.microsoft.com/office/powerpoint/2010/main" val="232859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457200" y="-204788"/>
            <a:ext cx="8229600" cy="1106488"/>
          </a:xfrm>
        </p:spPr>
        <p:txBody>
          <a:bodyPr/>
          <a:lstStyle/>
          <a:p>
            <a:r>
              <a:rPr lang="fr-FR" sz="4400" dirty="0" smtClean="0">
                <a:solidFill>
                  <a:srgbClr val="FF0000"/>
                </a:solidFill>
                <a:ea typeface="ＭＳ Ｐゴシック" charset="-128"/>
                <a:cs typeface="ＭＳ Ｐゴシック" charset="-128"/>
              </a:rPr>
              <a:t>Méthodes biomédicales</a:t>
            </a:r>
          </a:p>
        </p:txBody>
      </p:sp>
      <p:sp>
        <p:nvSpPr>
          <p:cNvPr id="3" name="Espace réservé du contenu 2"/>
          <p:cNvSpPr>
            <a:spLocks noGrp="1"/>
          </p:cNvSpPr>
          <p:nvPr>
            <p:ph idx="1"/>
          </p:nvPr>
        </p:nvSpPr>
        <p:spPr>
          <a:xfrm>
            <a:off x="0" y="901700"/>
            <a:ext cx="9144000" cy="5956300"/>
          </a:xfrm>
        </p:spPr>
        <p:txBody>
          <a:bodyPr>
            <a:normAutofit/>
          </a:bodyPr>
          <a:lstStyle/>
          <a:p>
            <a:pPr marL="274320" indent="-274320" fontAlgn="auto">
              <a:spcAft>
                <a:spcPts val="0"/>
              </a:spcAft>
              <a:buClr>
                <a:schemeClr val="accent3"/>
              </a:buClr>
              <a:buFont typeface="Wingdings 2"/>
              <a:buNone/>
              <a:defRPr/>
            </a:pPr>
            <a:r>
              <a:rPr lang="fr-FR" sz="3600" dirty="0" smtClean="0">
                <a:solidFill>
                  <a:srgbClr val="FF0000"/>
                </a:solidFill>
                <a:ea typeface="+mn-ea"/>
                <a:cs typeface="+mn-cs"/>
              </a:rPr>
              <a:t>Le traitement ARV des personnes atteintes</a:t>
            </a:r>
          </a:p>
          <a:p>
            <a:pPr marL="274320" indent="-274320" fontAlgn="auto">
              <a:spcAft>
                <a:spcPts val="0"/>
              </a:spcAft>
              <a:buClr>
                <a:schemeClr val="accent3"/>
              </a:buClr>
              <a:buFont typeface="Wingdings 2"/>
              <a:buChar char=""/>
              <a:defRPr/>
            </a:pPr>
            <a:endParaRPr lang="fr-FR" sz="2800" dirty="0" smtClean="0">
              <a:solidFill>
                <a:srgbClr val="000000"/>
              </a:solidFill>
              <a:ea typeface="+mn-ea"/>
              <a:cs typeface="+mn-cs"/>
            </a:endParaRPr>
          </a:p>
          <a:p>
            <a:pPr marL="274320" indent="-274320" fontAlgn="auto">
              <a:spcAft>
                <a:spcPts val="0"/>
              </a:spcAft>
              <a:buClr>
                <a:schemeClr val="accent3"/>
              </a:buClr>
              <a:buFont typeface="Wingdings 2"/>
              <a:buChar char=""/>
              <a:defRPr/>
            </a:pPr>
            <a:r>
              <a:rPr lang="fr-FR" sz="3200" dirty="0" smtClean="0">
                <a:solidFill>
                  <a:srgbClr val="000000"/>
                </a:solidFill>
                <a:ea typeface="+mn-ea"/>
                <a:cs typeface="+mn-cs"/>
              </a:rPr>
              <a:t>Efficacité fonction de:</a:t>
            </a:r>
          </a:p>
          <a:p>
            <a:pPr marL="274320" indent="-274320" fontAlgn="auto">
              <a:spcAft>
                <a:spcPts val="0"/>
              </a:spcAft>
              <a:buClr>
                <a:schemeClr val="accent3"/>
              </a:buClr>
              <a:buNone/>
              <a:defRPr/>
            </a:pPr>
            <a:endParaRPr lang="fr-FR" sz="2800" dirty="0" smtClean="0">
              <a:solidFill>
                <a:srgbClr val="000000"/>
              </a:solidFill>
              <a:ea typeface="+mn-ea"/>
              <a:cs typeface="+mn-cs"/>
            </a:endParaRPr>
          </a:p>
          <a:p>
            <a:pPr marL="640080" lvl="1" indent="-246888" fontAlgn="auto">
              <a:spcAft>
                <a:spcPts val="0"/>
              </a:spcAft>
              <a:buFont typeface="Wingdings 2"/>
              <a:buChar char=""/>
              <a:defRPr/>
            </a:pPr>
            <a:r>
              <a:rPr lang="en-US" sz="2800" dirty="0" err="1" smtClean="0">
                <a:cs typeface="ＭＳ Ｐゴシック" charset="-128"/>
              </a:rPr>
              <a:t>Pourcentage</a:t>
            </a:r>
            <a:r>
              <a:rPr lang="en-US" sz="2800" dirty="0" smtClean="0">
                <a:cs typeface="ＭＳ Ｐゴシック" charset="-128"/>
              </a:rPr>
              <a:t> des </a:t>
            </a:r>
            <a:r>
              <a:rPr lang="en-US" sz="2800" dirty="0" err="1" smtClean="0">
                <a:cs typeface="ＭＳ Ｐゴシック" charset="-128"/>
              </a:rPr>
              <a:t>personnes</a:t>
            </a:r>
            <a:r>
              <a:rPr lang="en-US" sz="2800" dirty="0" smtClean="0">
                <a:cs typeface="ＭＳ Ｐゴシック" charset="-128"/>
              </a:rPr>
              <a:t> </a:t>
            </a:r>
            <a:r>
              <a:rPr lang="en-US" sz="2800" dirty="0" err="1" smtClean="0">
                <a:cs typeface="ＭＳ Ｐゴシック" charset="-128"/>
              </a:rPr>
              <a:t>contaminées</a:t>
            </a:r>
            <a:r>
              <a:rPr lang="en-US" sz="2800" dirty="0" smtClean="0">
                <a:cs typeface="ＭＳ Ｐゴシック" charset="-128"/>
              </a:rPr>
              <a:t> </a:t>
            </a:r>
            <a:r>
              <a:rPr lang="en-US" sz="2800" dirty="0" err="1" smtClean="0">
                <a:cs typeface="ＭＳ Ｐゴシック" charset="-128"/>
              </a:rPr>
              <a:t>dépistées</a:t>
            </a:r>
            <a:endParaRPr lang="en-US" sz="2800" dirty="0" smtClean="0">
              <a:cs typeface="ＭＳ Ｐゴシック" charset="-128"/>
            </a:endParaRPr>
          </a:p>
          <a:p>
            <a:pPr marL="640080" lvl="1" indent="-246888" fontAlgn="auto">
              <a:spcAft>
                <a:spcPts val="0"/>
              </a:spcAft>
              <a:buFont typeface="Wingdings 2"/>
              <a:buChar char=""/>
              <a:defRPr/>
            </a:pPr>
            <a:r>
              <a:rPr lang="en-US" sz="2800" dirty="0" err="1" smtClean="0">
                <a:cs typeface="ＭＳ Ｐゴシック" charset="-128"/>
              </a:rPr>
              <a:t>Pourcentage</a:t>
            </a:r>
            <a:r>
              <a:rPr lang="en-US" sz="2800" dirty="0" smtClean="0">
                <a:cs typeface="ＭＳ Ｐゴシック" charset="-128"/>
              </a:rPr>
              <a:t> des </a:t>
            </a:r>
            <a:r>
              <a:rPr lang="en-US" sz="2800" dirty="0" err="1" smtClean="0">
                <a:cs typeface="ＭＳ Ｐゴシック" charset="-128"/>
              </a:rPr>
              <a:t>personnes</a:t>
            </a:r>
            <a:r>
              <a:rPr lang="en-US" sz="2800" dirty="0" smtClean="0">
                <a:cs typeface="ＭＳ Ｐゴシック" charset="-128"/>
              </a:rPr>
              <a:t> </a:t>
            </a:r>
            <a:r>
              <a:rPr lang="en-US" sz="2800" dirty="0" err="1" smtClean="0">
                <a:cs typeface="ＭＳ Ｐゴシック" charset="-128"/>
              </a:rPr>
              <a:t>traitées</a:t>
            </a:r>
            <a:r>
              <a:rPr lang="en-US" sz="2800" dirty="0" smtClean="0">
                <a:cs typeface="ＭＳ Ｐゴシック" charset="-128"/>
              </a:rPr>
              <a:t> par rapport </a:t>
            </a:r>
            <a:r>
              <a:rPr lang="en-US" sz="2800" dirty="0" err="1" smtClean="0">
                <a:cs typeface="ＭＳ Ｐゴシック" charset="-128"/>
              </a:rPr>
              <a:t>à</a:t>
            </a:r>
            <a:r>
              <a:rPr lang="en-US" sz="2800" dirty="0" smtClean="0">
                <a:cs typeface="ＭＳ Ｐゴシック" charset="-128"/>
              </a:rPr>
              <a:t> </a:t>
            </a:r>
            <a:r>
              <a:rPr lang="en-US" sz="2800" dirty="0" err="1" smtClean="0">
                <a:cs typeface="ＭＳ Ｐゴシック" charset="-128"/>
              </a:rPr>
              <a:t>celle</a:t>
            </a:r>
            <a:r>
              <a:rPr lang="en-US" sz="2800" dirty="0" smtClean="0">
                <a:cs typeface="ＭＳ Ｐゴシック" charset="-128"/>
              </a:rPr>
              <a:t> qui </a:t>
            </a:r>
            <a:r>
              <a:rPr lang="en-US" sz="2800" dirty="0" err="1" smtClean="0">
                <a:cs typeface="ＭＳ Ｐゴシック" charset="-128"/>
              </a:rPr>
              <a:t>sont</a:t>
            </a:r>
            <a:r>
              <a:rPr lang="en-US" sz="2800" dirty="0" smtClean="0">
                <a:cs typeface="ＭＳ Ｐゴシック" charset="-128"/>
              </a:rPr>
              <a:t> </a:t>
            </a:r>
            <a:r>
              <a:rPr lang="en-US" sz="2800" dirty="0" err="1" smtClean="0">
                <a:cs typeface="ＭＳ Ｐゴシック" charset="-128"/>
              </a:rPr>
              <a:t>dépistés</a:t>
            </a:r>
            <a:endParaRPr lang="en-US" sz="2800" dirty="0" smtClean="0">
              <a:cs typeface="ＭＳ Ｐゴシック" charset="-128"/>
            </a:endParaRPr>
          </a:p>
          <a:p>
            <a:pPr marL="640080" lvl="1" indent="-246888" fontAlgn="auto">
              <a:spcAft>
                <a:spcPts val="0"/>
              </a:spcAft>
              <a:buFont typeface="Wingdings 2"/>
              <a:buChar char=""/>
              <a:defRPr/>
            </a:pPr>
            <a:r>
              <a:rPr lang="en-US" sz="2800" dirty="0" smtClean="0">
                <a:cs typeface="ＭＳ Ｐゴシック" charset="-128"/>
              </a:rPr>
              <a:t>Moment </a:t>
            </a:r>
            <a:r>
              <a:rPr lang="en-US" sz="2800" dirty="0" err="1" smtClean="0">
                <a:cs typeface="ＭＳ Ｐゴシック" charset="-128"/>
              </a:rPr>
              <a:t>où</a:t>
            </a:r>
            <a:r>
              <a:rPr lang="en-US" sz="2800" dirty="0" smtClean="0">
                <a:cs typeface="ＭＳ Ｐゴシック" charset="-128"/>
              </a:rPr>
              <a:t> le </a:t>
            </a:r>
            <a:r>
              <a:rPr lang="en-US" sz="2800" dirty="0" err="1" smtClean="0">
                <a:cs typeface="ＭＳ Ｐゴシック" charset="-128"/>
              </a:rPr>
              <a:t>traitement</a:t>
            </a:r>
            <a:r>
              <a:rPr lang="en-US" sz="2800" dirty="0" smtClean="0">
                <a:cs typeface="ＭＳ Ｐゴシック" charset="-128"/>
              </a:rPr>
              <a:t> </a:t>
            </a:r>
            <a:r>
              <a:rPr lang="en-US" sz="2800" dirty="0" err="1" smtClean="0">
                <a:cs typeface="ＭＳ Ｐゴシック" charset="-128"/>
              </a:rPr>
              <a:t>est</a:t>
            </a:r>
            <a:r>
              <a:rPr lang="en-US" sz="2800" dirty="0" smtClean="0">
                <a:cs typeface="ＭＳ Ｐゴシック" charset="-128"/>
              </a:rPr>
              <a:t> </a:t>
            </a:r>
            <a:r>
              <a:rPr lang="en-US" sz="2800" dirty="0" err="1" smtClean="0">
                <a:cs typeface="ＭＳ Ｐゴシック" charset="-128"/>
              </a:rPr>
              <a:t>débuté</a:t>
            </a:r>
            <a:endParaRPr lang="en-US" sz="2800" dirty="0" smtClean="0">
              <a:cs typeface="ＭＳ Ｐゴシック" charset="-128"/>
            </a:endParaRPr>
          </a:p>
          <a:p>
            <a:pPr marL="640080" lvl="1" indent="-246888" fontAlgn="auto">
              <a:spcAft>
                <a:spcPts val="0"/>
              </a:spcAft>
              <a:buFont typeface="Wingdings 2"/>
              <a:buChar char=""/>
              <a:defRPr/>
            </a:pPr>
            <a:r>
              <a:rPr lang="en-US" sz="2800" dirty="0" err="1" smtClean="0">
                <a:cs typeface="ＭＳ Ｐゴシック" charset="-128"/>
              </a:rPr>
              <a:t>Efficacité</a:t>
            </a:r>
            <a:r>
              <a:rPr lang="en-US" sz="2800" dirty="0" smtClean="0">
                <a:cs typeface="ＭＳ Ｐゴシック" charset="-128"/>
              </a:rPr>
              <a:t> du </a:t>
            </a:r>
            <a:r>
              <a:rPr lang="en-US" sz="2800" dirty="0" err="1" smtClean="0">
                <a:cs typeface="ＭＳ Ｐゴシック" charset="-128"/>
              </a:rPr>
              <a:t>traitement</a:t>
            </a:r>
            <a:r>
              <a:rPr lang="en-US" sz="2800" dirty="0" smtClean="0">
                <a:cs typeface="ＭＳ Ｐゴシック" charset="-128"/>
              </a:rPr>
              <a:t>-Observance</a:t>
            </a:r>
          </a:p>
          <a:p>
            <a:pPr marL="640080" lvl="1" indent="-246888" fontAlgn="auto">
              <a:spcAft>
                <a:spcPts val="0"/>
              </a:spcAft>
              <a:buFont typeface="Wingdings 2"/>
              <a:buChar char=""/>
              <a:defRPr/>
            </a:pPr>
            <a:r>
              <a:rPr lang="en-US" sz="2800" dirty="0" err="1" smtClean="0">
                <a:cs typeface="ＭＳ Ｐゴシック" charset="-128"/>
              </a:rPr>
              <a:t>Intensité</a:t>
            </a:r>
            <a:r>
              <a:rPr lang="en-US" sz="2800" dirty="0" smtClean="0">
                <a:cs typeface="ＭＳ Ｐゴシック" charset="-128"/>
              </a:rPr>
              <a:t> du </a:t>
            </a:r>
            <a:r>
              <a:rPr lang="en-US" sz="2800" dirty="0" err="1" smtClean="0">
                <a:cs typeface="ＭＳ Ｐゴシック" charset="-128"/>
              </a:rPr>
              <a:t>relachement</a:t>
            </a:r>
            <a:r>
              <a:rPr lang="en-US" sz="2800" dirty="0" smtClean="0">
                <a:cs typeface="ＭＳ Ｐゴシック" charset="-128"/>
              </a:rPr>
              <a:t> des </a:t>
            </a:r>
            <a:r>
              <a:rPr lang="en-US" sz="2800" dirty="0" err="1" smtClean="0">
                <a:cs typeface="ＭＳ Ｐゴシック" charset="-128"/>
              </a:rPr>
              <a:t>conduites</a:t>
            </a:r>
            <a:r>
              <a:rPr lang="en-US" sz="2800" dirty="0" smtClean="0">
                <a:cs typeface="ＭＳ Ｐゴシック" charset="-128"/>
              </a:rPr>
              <a:t> de </a:t>
            </a:r>
            <a:r>
              <a:rPr lang="en-US" sz="2800" dirty="0" err="1" smtClean="0">
                <a:cs typeface="ＭＳ Ｐゴシック" charset="-128"/>
              </a:rPr>
              <a:t>prévention</a:t>
            </a:r>
            <a:r>
              <a:rPr lang="en-US" sz="2800" dirty="0" smtClean="0">
                <a:cs typeface="ＭＳ Ｐゴシック" charset="-128"/>
              </a:rPr>
              <a:t>.</a:t>
            </a:r>
          </a:p>
          <a:p>
            <a:pPr marL="274320" indent="-274320" fontAlgn="auto">
              <a:spcAft>
                <a:spcPts val="0"/>
              </a:spcAft>
              <a:buClr>
                <a:schemeClr val="accent3"/>
              </a:buClr>
              <a:buFont typeface="Wingdings 2"/>
              <a:buNone/>
              <a:defRPr/>
            </a:pPr>
            <a:endParaRPr lang="fr-FR" dirty="0" smtClean="0">
              <a:solidFill>
                <a:srgbClr val="000000"/>
              </a:solidFill>
              <a:ea typeface="+mn-ea"/>
              <a:cs typeface="+mn-cs"/>
            </a:endParaRPr>
          </a:p>
        </p:txBody>
      </p:sp>
    </p:spTree>
    <p:extLst>
      <p:ext uri="{BB962C8B-B14F-4D97-AF65-F5344CB8AC3E}">
        <p14:creationId xmlns:p14="http://schemas.microsoft.com/office/powerpoint/2010/main" val="147010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6145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iapo2 WAFAA.tiff"/>
          <p:cNvPicPr>
            <a:picLocks noChangeAspect="1"/>
          </p:cNvPicPr>
          <p:nvPr/>
        </p:nvPicPr>
        <p:blipFill>
          <a:blip r:embed="rId2"/>
          <a:stretch>
            <a:fillRect/>
          </a:stretch>
        </p:blipFill>
        <p:spPr>
          <a:xfrm>
            <a:off x="-30637" y="0"/>
            <a:ext cx="9205274" cy="6858000"/>
          </a:xfrm>
          <a:prstGeom prst="rect">
            <a:avLst/>
          </a:prstGeom>
        </p:spPr>
      </p:pic>
    </p:spTree>
    <p:extLst>
      <p:ext uri="{BB962C8B-B14F-4D97-AF65-F5344CB8AC3E}">
        <p14:creationId xmlns:p14="http://schemas.microsoft.com/office/powerpoint/2010/main" val="3549126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0" y="228600"/>
            <a:ext cx="7162800" cy="1103313"/>
          </a:xfrm>
          <a:solidFill>
            <a:schemeClr val="accent1"/>
          </a:solidFill>
          <a:ln>
            <a:solidFill>
              <a:schemeClr val="tx1"/>
            </a:solidFill>
            <a:miter lim="800000"/>
            <a:headEnd/>
            <a:tailEnd/>
          </a:ln>
        </p:spPr>
        <p:txBody>
          <a:bodyPr/>
          <a:lstStyle/>
          <a:p>
            <a:pPr eaLnBrk="1" hangingPunct="1">
              <a:lnSpc>
                <a:spcPct val="90000"/>
              </a:lnSpc>
            </a:pPr>
            <a:r>
              <a:rPr lang="en-US" b="1">
                <a:latin typeface="Arial" charset="0"/>
              </a:rPr>
              <a:t>iPREX</a:t>
            </a:r>
            <a:r>
              <a:rPr lang="en-US" sz="3300" b="1">
                <a:solidFill>
                  <a:schemeClr val="tx1"/>
                </a:solidFill>
                <a:latin typeface="Arial" charset="0"/>
              </a:rPr>
              <a:t> </a:t>
            </a:r>
            <a:r>
              <a:rPr lang="en-US" sz="3700" b="1">
                <a:solidFill>
                  <a:schemeClr val="tx1"/>
                </a:solidFill>
                <a:latin typeface="Arial" charset="0"/>
              </a:rPr>
              <a:t>Study Design</a:t>
            </a:r>
            <a:endParaRPr lang="en-GB" sz="3700" b="1">
              <a:solidFill>
                <a:schemeClr val="tx1"/>
              </a:solidFill>
              <a:latin typeface="Arial" charset="0"/>
            </a:endParaRPr>
          </a:p>
        </p:txBody>
      </p:sp>
      <p:sp>
        <p:nvSpPr>
          <p:cNvPr id="24579" name="TextBox 7"/>
          <p:cNvSpPr txBox="1">
            <a:spLocks noChangeArrowheads="1"/>
          </p:cNvSpPr>
          <p:nvPr/>
        </p:nvSpPr>
        <p:spPr bwMode="auto">
          <a:xfrm>
            <a:off x="3429000" y="655320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400" b="1" smtClean="0">
                <a:solidFill>
                  <a:srgbClr val="000000"/>
                </a:solidFill>
                <a:cs typeface="Arial" charset="0"/>
              </a:rPr>
              <a:t>Grant RM et al N Engl J Med,  Nov 23, 2010.</a:t>
            </a:r>
          </a:p>
        </p:txBody>
      </p:sp>
      <p:sp>
        <p:nvSpPr>
          <p:cNvPr id="24580" name="Line 4"/>
          <p:cNvSpPr>
            <a:spLocks noChangeShapeType="1"/>
          </p:cNvSpPr>
          <p:nvPr/>
        </p:nvSpPr>
        <p:spPr bwMode="auto">
          <a:xfrm>
            <a:off x="7262813" y="4670425"/>
            <a:ext cx="0" cy="365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nchor="ctr">
            <a:spAutoFit/>
          </a:bodyPr>
          <a:lstStyle/>
          <a:p>
            <a:pPr defTabSz="914400" fontAlgn="base">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grpSp>
        <p:nvGrpSpPr>
          <p:cNvPr id="24581" name="Group 5"/>
          <p:cNvGrpSpPr>
            <a:grpSpLocks/>
          </p:cNvGrpSpPr>
          <p:nvPr/>
        </p:nvGrpSpPr>
        <p:grpSpPr bwMode="auto">
          <a:xfrm>
            <a:off x="1316038" y="2362200"/>
            <a:ext cx="6538912" cy="2409825"/>
            <a:chOff x="456" y="1488"/>
            <a:chExt cx="4119" cy="1518"/>
          </a:xfrm>
        </p:grpSpPr>
        <p:sp>
          <p:nvSpPr>
            <p:cNvPr id="24586" name="AutoShape 6"/>
            <p:cNvSpPr>
              <a:spLocks noChangeArrowheads="1"/>
            </p:cNvSpPr>
            <p:nvPr/>
          </p:nvSpPr>
          <p:spPr bwMode="auto">
            <a:xfrm>
              <a:off x="456" y="1660"/>
              <a:ext cx="1802" cy="570"/>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114300" indent="-114300" defTabSz="914400" fontAlgn="base">
                <a:spcBef>
                  <a:spcPct val="0"/>
                </a:spcBef>
                <a:spcAft>
                  <a:spcPct val="0"/>
                </a:spcAft>
                <a:buFontTx/>
                <a:buChar char="•"/>
              </a:pPr>
              <a:r>
                <a:rPr lang="en-US" sz="1600" b="1" smtClean="0">
                  <a:solidFill>
                    <a:srgbClr val="FFFFFF"/>
                  </a:solidFill>
                  <a:latin typeface="Arial" charset="0"/>
                  <a:ea typeface="ＭＳ Ｐゴシック" charset="0"/>
                  <a:cs typeface="Arial" charset="0"/>
                </a:rPr>
                <a:t>HIV uninfected MSM at high risk of sexual acquisition of HIV</a:t>
              </a:r>
            </a:p>
          </p:txBody>
        </p:sp>
        <p:sp>
          <p:nvSpPr>
            <p:cNvPr id="24587" name="Line 7"/>
            <p:cNvSpPr>
              <a:spLocks noChangeShapeType="1"/>
            </p:cNvSpPr>
            <p:nvPr/>
          </p:nvSpPr>
          <p:spPr bwMode="auto">
            <a:xfrm>
              <a:off x="3076" y="2942"/>
              <a:ext cx="14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nchor="ctr">
              <a:spAutoFit/>
            </a:bodyPr>
            <a:lstStyle/>
            <a:p>
              <a:pPr defTabSz="914400" fontAlgn="base">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sp>
          <p:nvSpPr>
            <p:cNvPr id="24588" name="Line 8"/>
            <p:cNvSpPr>
              <a:spLocks noChangeShapeType="1"/>
            </p:cNvSpPr>
            <p:nvPr/>
          </p:nvSpPr>
          <p:spPr bwMode="auto">
            <a:xfrm>
              <a:off x="3076" y="3006"/>
              <a:ext cx="14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nchor="ctr">
              <a:spAutoFit/>
            </a:bodyPr>
            <a:lstStyle/>
            <a:p>
              <a:pPr defTabSz="914400" fontAlgn="base">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sp>
          <p:nvSpPr>
            <p:cNvPr id="24589" name="Line 9"/>
            <p:cNvSpPr>
              <a:spLocks noChangeShapeType="1"/>
            </p:cNvSpPr>
            <p:nvPr/>
          </p:nvSpPr>
          <p:spPr bwMode="auto">
            <a:xfrm>
              <a:off x="3924" y="2510"/>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nchor="ctr">
              <a:spAutoFit/>
            </a:bodyPr>
            <a:lstStyle/>
            <a:p>
              <a:pPr defTabSz="914400" fontAlgn="base">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sp>
          <p:nvSpPr>
            <p:cNvPr id="24590" name="Line 10"/>
            <p:cNvSpPr>
              <a:spLocks noChangeShapeType="1"/>
            </p:cNvSpPr>
            <p:nvPr/>
          </p:nvSpPr>
          <p:spPr bwMode="auto">
            <a:xfrm>
              <a:off x="3924" y="2344"/>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nchor="ctr">
              <a:spAutoFit/>
            </a:bodyPr>
            <a:lstStyle/>
            <a:p>
              <a:pPr defTabSz="914400" fontAlgn="base">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sp>
          <p:nvSpPr>
            <p:cNvPr id="24591" name="Line 11"/>
            <p:cNvSpPr>
              <a:spLocks noChangeShapeType="1"/>
            </p:cNvSpPr>
            <p:nvPr/>
          </p:nvSpPr>
          <p:spPr bwMode="auto">
            <a:xfrm>
              <a:off x="4575" y="2776"/>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nchor="ctr">
              <a:spAutoFit/>
            </a:bodyPr>
            <a:lstStyle/>
            <a:p>
              <a:pPr defTabSz="914400" fontAlgn="base">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cxnSp>
          <p:nvCxnSpPr>
            <p:cNvPr id="24592" name="AutoShape 12"/>
            <p:cNvCxnSpPr>
              <a:cxnSpLocks noChangeShapeType="1"/>
              <a:stCxn id="24586" idx="3"/>
              <a:endCxn id="24594" idx="1"/>
            </p:cNvCxnSpPr>
            <p:nvPr/>
          </p:nvCxnSpPr>
          <p:spPr bwMode="auto">
            <a:xfrm flipV="1">
              <a:off x="2274" y="1736"/>
              <a:ext cx="462" cy="363"/>
            </a:xfrm>
            <a:prstGeom prst="bentConnector3">
              <a:avLst>
                <a:gd name="adj1" fmla="val 4978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3" name="AutoShape 13"/>
            <p:cNvCxnSpPr>
              <a:cxnSpLocks noChangeShapeType="1"/>
              <a:stCxn id="24586" idx="3"/>
              <a:endCxn id="24595" idx="1"/>
            </p:cNvCxnSpPr>
            <p:nvPr/>
          </p:nvCxnSpPr>
          <p:spPr bwMode="auto">
            <a:xfrm>
              <a:off x="2274" y="2099"/>
              <a:ext cx="462" cy="357"/>
            </a:xfrm>
            <a:prstGeom prst="bentConnector3">
              <a:avLst>
                <a:gd name="adj1" fmla="val 4978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4594" name="Rectangle 14"/>
            <p:cNvSpPr>
              <a:spLocks noChangeArrowheads="1"/>
            </p:cNvSpPr>
            <p:nvPr/>
          </p:nvSpPr>
          <p:spPr bwMode="auto">
            <a:xfrm>
              <a:off x="2736" y="1488"/>
              <a:ext cx="1794" cy="4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lnSpc>
                  <a:spcPct val="90000"/>
                </a:lnSpc>
                <a:spcBef>
                  <a:spcPct val="35000"/>
                </a:spcBef>
                <a:spcAft>
                  <a:spcPct val="25000"/>
                </a:spcAft>
                <a:buClr>
                  <a:srgbClr val="333399"/>
                </a:buClr>
                <a:buFont typeface="Wingdings" charset="0"/>
                <a:buNone/>
              </a:pPr>
              <a:r>
                <a:rPr lang="en-US" b="1" smtClean="0">
                  <a:solidFill>
                    <a:srgbClr val="FFFFFF"/>
                  </a:solidFill>
                  <a:latin typeface="Arial" charset="0"/>
                  <a:ea typeface="ＭＳ Ｐゴシック" charset="0"/>
                  <a:cs typeface="Arial" charset="0"/>
                </a:rPr>
                <a:t>TDF/FTC 1 pill/day</a:t>
              </a:r>
            </a:p>
            <a:p>
              <a:pPr algn="ctr" defTabSz="914400" fontAlgn="base">
                <a:lnSpc>
                  <a:spcPct val="90000"/>
                </a:lnSpc>
                <a:spcBef>
                  <a:spcPct val="35000"/>
                </a:spcBef>
                <a:spcAft>
                  <a:spcPct val="25000"/>
                </a:spcAft>
                <a:buClr>
                  <a:srgbClr val="333399"/>
                </a:buClr>
                <a:buFont typeface="Wingdings" charset="0"/>
                <a:buNone/>
              </a:pPr>
              <a:r>
                <a:rPr lang="en-US" b="1" smtClean="0">
                  <a:solidFill>
                    <a:srgbClr val="FFFFFF"/>
                  </a:solidFill>
                  <a:latin typeface="Arial" charset="0"/>
                  <a:ea typeface="ＭＳ Ｐゴシック" charset="0"/>
                  <a:cs typeface="Arial" charset="0"/>
                </a:rPr>
                <a:t>(n=1251)</a:t>
              </a:r>
            </a:p>
          </p:txBody>
        </p:sp>
        <p:sp>
          <p:nvSpPr>
            <p:cNvPr id="24595" name="Rectangle 15"/>
            <p:cNvSpPr>
              <a:spLocks noChangeArrowheads="1"/>
            </p:cNvSpPr>
            <p:nvPr/>
          </p:nvSpPr>
          <p:spPr bwMode="auto">
            <a:xfrm>
              <a:off x="2736" y="2208"/>
              <a:ext cx="1794" cy="4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lnSpc>
                  <a:spcPct val="90000"/>
                </a:lnSpc>
                <a:spcBef>
                  <a:spcPct val="35000"/>
                </a:spcBef>
                <a:spcAft>
                  <a:spcPct val="25000"/>
                </a:spcAft>
                <a:buClr>
                  <a:srgbClr val="333399"/>
                </a:buClr>
                <a:buFont typeface="Wingdings" charset="0"/>
                <a:buNone/>
              </a:pPr>
              <a:r>
                <a:rPr lang="en-US" b="1" smtClean="0">
                  <a:solidFill>
                    <a:srgbClr val="FFFFFF"/>
                  </a:solidFill>
                  <a:latin typeface="Arial" charset="0"/>
                  <a:ea typeface="ＭＳ Ｐゴシック" charset="0"/>
                  <a:cs typeface="Arial" charset="0"/>
                </a:rPr>
                <a:t>Placebo 1 pill/day</a:t>
              </a:r>
              <a:br>
                <a:rPr lang="en-US" b="1" smtClean="0">
                  <a:solidFill>
                    <a:srgbClr val="FFFFFF"/>
                  </a:solidFill>
                  <a:latin typeface="Arial" charset="0"/>
                  <a:ea typeface="ＭＳ Ｐゴシック" charset="0"/>
                  <a:cs typeface="Arial" charset="0"/>
                </a:rPr>
              </a:br>
              <a:r>
                <a:rPr lang="en-US" b="1" smtClean="0">
                  <a:solidFill>
                    <a:srgbClr val="FFFFFF"/>
                  </a:solidFill>
                  <a:latin typeface="Arial" charset="0"/>
                  <a:ea typeface="ＭＳ Ｐゴシック" charset="0"/>
                  <a:cs typeface="Arial" charset="0"/>
                </a:rPr>
                <a:t>(n=1248)</a:t>
              </a:r>
            </a:p>
          </p:txBody>
        </p:sp>
      </p:grpSp>
      <p:sp>
        <p:nvSpPr>
          <p:cNvPr id="24582" name="Rectangle 16"/>
          <p:cNvSpPr>
            <a:spLocks noChangeArrowheads="1"/>
          </p:cNvSpPr>
          <p:nvPr/>
        </p:nvSpPr>
        <p:spPr bwMode="auto">
          <a:xfrm>
            <a:off x="298450" y="5573713"/>
            <a:ext cx="852963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228600" indent="-228600" defTabSz="914400" fontAlgn="base">
              <a:lnSpc>
                <a:spcPct val="90000"/>
              </a:lnSpc>
              <a:spcBef>
                <a:spcPct val="35000"/>
              </a:spcBef>
              <a:spcAft>
                <a:spcPct val="20000"/>
              </a:spcAft>
              <a:buClr>
                <a:srgbClr val="333399"/>
              </a:buClr>
              <a:buFont typeface="Wingdings" charset="0"/>
              <a:buChar char="§"/>
            </a:pPr>
            <a:endParaRPr lang="en-US" b="1" smtClean="0">
              <a:solidFill>
                <a:srgbClr val="000000"/>
              </a:solidFill>
              <a:latin typeface="Arial" charset="0"/>
              <a:ea typeface="ＭＳ Ｐゴシック" charset="0"/>
              <a:cs typeface="Arial" charset="0"/>
            </a:endParaRPr>
          </a:p>
          <a:p>
            <a:pPr marL="228600" indent="-228600" defTabSz="914400" fontAlgn="base">
              <a:lnSpc>
                <a:spcPct val="90000"/>
              </a:lnSpc>
              <a:spcBef>
                <a:spcPct val="35000"/>
              </a:spcBef>
              <a:spcAft>
                <a:spcPct val="20000"/>
              </a:spcAft>
              <a:buClr>
                <a:srgbClr val="333399"/>
              </a:buClr>
              <a:buFont typeface="Wingdings" charset="0"/>
              <a:buChar char="§"/>
            </a:pPr>
            <a:endParaRPr lang="en-US" b="1" smtClean="0">
              <a:solidFill>
                <a:srgbClr val="000000"/>
              </a:solidFill>
              <a:latin typeface="Arial" charset="0"/>
              <a:ea typeface="ＭＳ Ｐゴシック" charset="0"/>
              <a:cs typeface="Arial" charset="0"/>
            </a:endParaRPr>
          </a:p>
          <a:p>
            <a:pPr marL="228600" indent="-228600" defTabSz="914400" fontAlgn="base">
              <a:lnSpc>
                <a:spcPct val="90000"/>
              </a:lnSpc>
              <a:spcBef>
                <a:spcPct val="35000"/>
              </a:spcBef>
              <a:spcAft>
                <a:spcPct val="20000"/>
              </a:spcAft>
              <a:buClr>
                <a:srgbClr val="333399"/>
              </a:buClr>
              <a:buFont typeface="Wingdings" charset="0"/>
              <a:buChar char="§"/>
            </a:pPr>
            <a:r>
              <a:rPr lang="en-US" b="1" smtClean="0">
                <a:solidFill>
                  <a:srgbClr val="000000"/>
                </a:solidFill>
                <a:latin typeface="Arial" charset="0"/>
                <a:ea typeface="ＭＳ Ｐゴシック" charset="0"/>
                <a:cs typeface="Arial" charset="0"/>
              </a:rPr>
              <a:t>High risk: </a:t>
            </a:r>
            <a:r>
              <a:rPr lang="en-US" smtClean="0">
                <a:solidFill>
                  <a:srgbClr val="000000"/>
                </a:solidFill>
                <a:latin typeface="Arial" charset="0"/>
                <a:ea typeface="ＭＳ Ｐゴシック" charset="0"/>
                <a:cs typeface="Arial" charset="0"/>
              </a:rPr>
              <a:t>in the 6 months prior to screening : anal sex with &gt; 4 partners, STI, transactional sex, condomless anal sex </a:t>
            </a:r>
          </a:p>
          <a:p>
            <a:pPr marL="228600" indent="-228600" defTabSz="914400" fontAlgn="base">
              <a:lnSpc>
                <a:spcPct val="90000"/>
              </a:lnSpc>
              <a:spcBef>
                <a:spcPct val="35000"/>
              </a:spcBef>
              <a:spcAft>
                <a:spcPct val="20000"/>
              </a:spcAft>
              <a:buClr>
                <a:srgbClr val="333399"/>
              </a:buClr>
              <a:buFont typeface="Wingdings" charset="0"/>
              <a:buChar char="§"/>
            </a:pPr>
            <a:r>
              <a:rPr lang="en-US" b="1" smtClean="0">
                <a:solidFill>
                  <a:srgbClr val="000000"/>
                </a:solidFill>
                <a:latin typeface="Arial" charset="0"/>
                <a:ea typeface="ＭＳ Ｐゴシック" charset="0"/>
                <a:cs typeface="Arial" charset="0"/>
              </a:rPr>
              <a:t>HIV prevalence at screening : </a:t>
            </a:r>
            <a:r>
              <a:rPr lang="en-US" smtClean="0">
                <a:solidFill>
                  <a:srgbClr val="000000"/>
                </a:solidFill>
                <a:latin typeface="Arial" charset="0"/>
                <a:ea typeface="ＭＳ Ｐゴシック" charset="0"/>
                <a:cs typeface="Arial" charset="0"/>
              </a:rPr>
              <a:t>8%</a:t>
            </a:r>
          </a:p>
          <a:p>
            <a:pPr marL="228600" indent="-228600" defTabSz="914400" fontAlgn="base">
              <a:lnSpc>
                <a:spcPct val="90000"/>
              </a:lnSpc>
              <a:spcBef>
                <a:spcPct val="35000"/>
              </a:spcBef>
              <a:spcAft>
                <a:spcPct val="20000"/>
              </a:spcAft>
              <a:buClr>
                <a:srgbClr val="333399"/>
              </a:buClr>
              <a:buFont typeface="Wingdings" charset="0"/>
              <a:buChar char="§"/>
            </a:pPr>
            <a:r>
              <a:rPr lang="en-US" b="1" smtClean="0">
                <a:solidFill>
                  <a:srgbClr val="000000"/>
                </a:solidFill>
                <a:latin typeface="Arial" charset="0"/>
                <a:ea typeface="ＭＳ Ｐゴシック" charset="0"/>
                <a:cs typeface="Arial" charset="0"/>
              </a:rPr>
              <a:t>Events driven trial : </a:t>
            </a:r>
            <a:r>
              <a:rPr lang="en-US" smtClean="0">
                <a:solidFill>
                  <a:srgbClr val="000000"/>
                </a:solidFill>
                <a:latin typeface="Arial" charset="0"/>
                <a:ea typeface="ＭＳ Ｐゴシック" charset="0"/>
                <a:cs typeface="Arial" charset="0"/>
              </a:rPr>
              <a:t>85 events yield a power of 80% to reject the null hypothesis of efficacy of &lt; 30% if the true efficacy is &gt; 60% </a:t>
            </a:r>
            <a:endParaRPr lang="en-US" sz="800" smtClean="0">
              <a:solidFill>
                <a:srgbClr val="000000"/>
              </a:solidFill>
              <a:latin typeface="Arial" charset="0"/>
              <a:ea typeface="ＭＳ Ｐゴシック" charset="0"/>
              <a:cs typeface="Arial" charset="0"/>
            </a:endParaRPr>
          </a:p>
          <a:p>
            <a:pPr marL="228600" indent="-228600" defTabSz="914400" fontAlgn="base">
              <a:lnSpc>
                <a:spcPct val="90000"/>
              </a:lnSpc>
              <a:spcBef>
                <a:spcPct val="35000"/>
              </a:spcBef>
              <a:spcAft>
                <a:spcPct val="20000"/>
              </a:spcAft>
              <a:buClr>
                <a:srgbClr val="333399"/>
              </a:buClr>
              <a:buFont typeface="Wingdings" charset="0"/>
              <a:buChar char="§"/>
            </a:pPr>
            <a:r>
              <a:rPr lang="en-US" b="1" smtClean="0">
                <a:solidFill>
                  <a:srgbClr val="000000"/>
                </a:solidFill>
                <a:latin typeface="Arial" charset="0"/>
                <a:ea typeface="ＭＳ Ｐゴシック" charset="0"/>
                <a:cs typeface="Arial" charset="0"/>
              </a:rPr>
              <a:t>Rapid HIV testing at every 4-week visit, </a:t>
            </a:r>
            <a:r>
              <a:rPr lang="en-US" smtClean="0">
                <a:solidFill>
                  <a:srgbClr val="000000"/>
                </a:solidFill>
                <a:latin typeface="Arial" charset="0"/>
                <a:ea typeface="ＭＳ Ｐゴシック" charset="0"/>
                <a:cs typeface="Arial" charset="0"/>
              </a:rPr>
              <a:t>with drug dispensation and adherence counseling</a:t>
            </a:r>
            <a:endParaRPr lang="en-US" sz="1200" smtClean="0">
              <a:solidFill>
                <a:srgbClr val="000000"/>
              </a:solidFill>
              <a:latin typeface="Arial" charset="0"/>
              <a:ea typeface="ＭＳ Ｐゴシック" charset="0"/>
              <a:cs typeface="Arial" charset="0"/>
            </a:endParaRPr>
          </a:p>
        </p:txBody>
      </p:sp>
      <p:sp>
        <p:nvSpPr>
          <p:cNvPr id="24583" name="Rectangle 17"/>
          <p:cNvSpPr>
            <a:spLocks noChangeArrowheads="1"/>
          </p:cNvSpPr>
          <p:nvPr/>
        </p:nvSpPr>
        <p:spPr bwMode="auto">
          <a:xfrm>
            <a:off x="457200" y="16002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defTabSz="914400" fontAlgn="base">
              <a:lnSpc>
                <a:spcPct val="90000"/>
              </a:lnSpc>
              <a:spcBef>
                <a:spcPct val="35000"/>
              </a:spcBef>
              <a:spcAft>
                <a:spcPct val="20000"/>
              </a:spcAft>
              <a:buClr>
                <a:srgbClr val="333399"/>
              </a:buClr>
              <a:buFont typeface="Arial" charset="0"/>
              <a:buChar char="–"/>
            </a:pPr>
            <a:endParaRPr lang="en-GB" sz="1300" smtClean="0">
              <a:solidFill>
                <a:srgbClr val="000000"/>
              </a:solidFill>
              <a:latin typeface="Arial" charset="0"/>
              <a:ea typeface="ＭＳ Ｐゴシック" charset="0"/>
              <a:cs typeface="Arial" charset="0"/>
            </a:endParaRPr>
          </a:p>
        </p:txBody>
      </p:sp>
      <p:sp>
        <p:nvSpPr>
          <p:cNvPr id="24584" name="Text Box 18"/>
          <p:cNvSpPr txBox="1">
            <a:spLocks noChangeArrowheads="1"/>
          </p:cNvSpPr>
          <p:nvPr/>
        </p:nvSpPr>
        <p:spPr bwMode="auto">
          <a:xfrm>
            <a:off x="1219200" y="1524000"/>
            <a:ext cx="654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25000"/>
              </a:spcBef>
              <a:spcAft>
                <a:spcPct val="10000"/>
              </a:spcAft>
            </a:pPr>
            <a:r>
              <a:rPr lang="en-US" sz="2000" b="1" smtClean="0">
                <a:solidFill>
                  <a:srgbClr val="000000"/>
                </a:solidFill>
                <a:cs typeface="Arial" charset="0"/>
              </a:rPr>
              <a:t>Double-blinded, randomized, placebo-controlled trial</a:t>
            </a:r>
            <a:endParaRPr lang="en-US" b="1" smtClean="0">
              <a:solidFill>
                <a:srgbClr val="000000"/>
              </a:solidFill>
              <a:cs typeface="Arial" charset="0"/>
            </a:endParaRPr>
          </a:p>
        </p:txBody>
      </p:sp>
      <p:pic>
        <p:nvPicPr>
          <p:cNvPr id="24585" name="Picture 3" descr="iPrEx Dec 1 2010.018.jpg"/>
          <p:cNvPicPr>
            <a:picLocks noChangeAspect="1"/>
          </p:cNvPicPr>
          <p:nvPr/>
        </p:nvPicPr>
        <p:blipFill>
          <a:blip r:embed="rId3">
            <a:extLst>
              <a:ext uri="{28A0092B-C50C-407E-A947-70E740481C1C}">
                <a14:useLocalDpi xmlns:a14="http://schemas.microsoft.com/office/drawing/2010/main" val="0"/>
              </a:ext>
            </a:extLst>
          </a:blip>
          <a:srcRect l="45132" t="86136" r="46017" b="3246"/>
          <a:stretch>
            <a:fillRect/>
          </a:stretch>
        </p:blipFill>
        <p:spPr bwMode="auto">
          <a:xfrm>
            <a:off x="228600" y="304800"/>
            <a:ext cx="1143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126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l="44693" t="6894" r="1978" b="34407"/>
          <a:stretch>
            <a:fillRect/>
          </a:stretch>
        </p:blipFill>
        <p:spPr bwMode="auto">
          <a:xfrm>
            <a:off x="731838" y="1143000"/>
            <a:ext cx="7421562"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7" name="AutoShape 3"/>
          <p:cNvSpPr>
            <a:spLocks noChangeArrowheads="1"/>
          </p:cNvSpPr>
          <p:nvPr/>
        </p:nvSpPr>
        <p:spPr bwMode="auto">
          <a:xfrm>
            <a:off x="1447800" y="304800"/>
            <a:ext cx="7473950" cy="1143000"/>
          </a:xfrm>
          <a:custGeom>
            <a:avLst/>
            <a:gdLst>
              <a:gd name="T0" fmla="*/ 2147483647 w 21600"/>
              <a:gd name="T1" fmla="*/ 17095047 h 21600"/>
              <a:gd name="T2" fmla="*/ 1438069294 w 21600"/>
              <a:gd name="T3" fmla="*/ 34190093 h 21600"/>
              <a:gd name="T4" fmla="*/ 0 w 21600"/>
              <a:gd name="T5" fmla="*/ 17095047 h 21600"/>
              <a:gd name="T6" fmla="*/ 1438069294 w 21600"/>
              <a:gd name="T7" fmla="*/ 0 h 21600"/>
              <a:gd name="T8" fmla="*/ 0 60000 65536"/>
              <a:gd name="T9" fmla="*/ 1 60000 65536"/>
              <a:gd name="T10" fmla="*/ 2 60000 65536"/>
              <a:gd name="T11" fmla="*/ 3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chemeClr val="accent1"/>
          </a:solidFill>
          <a:ln w="9525">
            <a:solidFill>
              <a:schemeClr val="tx1"/>
            </a:solidFill>
            <a:round/>
            <a:headEnd/>
            <a:tailEnd/>
          </a:ln>
        </p:spPr>
        <p:txBody>
          <a:bodyPr lIns="0" tIns="0" rIns="0" bIns="0" anchor="ctr" anchorCtr="1"/>
          <a:lstStyle/>
          <a:p>
            <a:pPr algn="ctr" defTabSz="409575" fontAlgn="base">
              <a:lnSpc>
                <a:spcPct val="97000"/>
              </a:lnSpc>
              <a:spcBef>
                <a:spcPct val="0"/>
              </a:spcBef>
              <a:spcAft>
                <a:spcPct val="0"/>
              </a:spcAft>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smtClean="0">
              <a:solidFill>
                <a:srgbClr val="000000"/>
              </a:solidFill>
              <a:latin typeface="Arial" charset="0"/>
              <a:ea typeface="ＭＳ Ｐゴシック" charset="0"/>
              <a:cs typeface="Arial Unicode MS" charset="0"/>
            </a:endParaRPr>
          </a:p>
          <a:p>
            <a:pPr algn="ctr" defTabSz="409575" fontAlgn="base">
              <a:lnSpc>
                <a:spcPct val="97000"/>
              </a:lnSpc>
              <a:spcBef>
                <a:spcPct val="0"/>
              </a:spcBef>
              <a:spcAft>
                <a:spcPct val="0"/>
              </a:spcAft>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smtClean="0">
              <a:solidFill>
                <a:srgbClr val="000000"/>
              </a:solidFill>
              <a:latin typeface="Arial" charset="0"/>
              <a:ea typeface="ＭＳ Ｐゴシック" charset="0"/>
              <a:cs typeface="Arial Unicode MS" charset="0"/>
            </a:endParaRPr>
          </a:p>
          <a:p>
            <a:pPr algn="ctr" defTabSz="409575" fontAlgn="base">
              <a:lnSpc>
                <a:spcPct val="97000"/>
              </a:lnSpc>
              <a:spcBef>
                <a:spcPct val="0"/>
              </a:spcBef>
              <a:spcAft>
                <a:spcPct val="0"/>
              </a:spcAft>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r>
              <a:rPr lang="en-US" sz="3200" b="1" smtClean="0">
                <a:solidFill>
                  <a:srgbClr val="000000"/>
                </a:solidFill>
                <a:latin typeface="Arial" charset="0"/>
                <a:ea typeface="ＭＳ Ｐゴシック" charset="0"/>
                <a:cs typeface="Arial Unicode MS" charset="0"/>
              </a:rPr>
              <a:t>iPREX : KM Estimates of Time to </a:t>
            </a:r>
          </a:p>
          <a:p>
            <a:pPr algn="ctr" defTabSz="409575" fontAlgn="base">
              <a:lnSpc>
                <a:spcPct val="97000"/>
              </a:lnSpc>
              <a:spcBef>
                <a:spcPct val="0"/>
              </a:spcBef>
              <a:spcAft>
                <a:spcPct val="0"/>
              </a:spcAft>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r>
              <a:rPr lang="en-US" sz="3200" b="1" smtClean="0">
                <a:solidFill>
                  <a:srgbClr val="000000"/>
                </a:solidFill>
                <a:latin typeface="Arial" charset="0"/>
                <a:ea typeface="ＭＳ Ｐゴシック" charset="0"/>
                <a:cs typeface="Arial Unicode MS" charset="0"/>
              </a:rPr>
              <a:t>HIV Infection (mITT Population)</a:t>
            </a:r>
          </a:p>
          <a:p>
            <a:pPr algn="ctr" defTabSz="409575" fontAlgn="base">
              <a:lnSpc>
                <a:spcPct val="97000"/>
              </a:lnSpc>
              <a:spcBef>
                <a:spcPct val="0"/>
              </a:spcBef>
              <a:spcAft>
                <a:spcPct val="0"/>
              </a:spcAft>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smtClean="0">
              <a:solidFill>
                <a:srgbClr val="000000"/>
              </a:solidFill>
              <a:latin typeface="Arial" charset="0"/>
              <a:ea typeface="ＭＳ Ｐゴシック" charset="0"/>
              <a:cs typeface="Arial Unicode MS" charset="0"/>
            </a:endParaRPr>
          </a:p>
          <a:p>
            <a:pPr algn="ctr" defTabSz="409575" fontAlgn="base">
              <a:lnSpc>
                <a:spcPct val="97000"/>
              </a:lnSpc>
              <a:spcBef>
                <a:spcPct val="0"/>
              </a:spcBef>
              <a:spcAft>
                <a:spcPct val="0"/>
              </a:spcAft>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smtClean="0">
              <a:solidFill>
                <a:srgbClr val="000000"/>
              </a:solidFill>
              <a:latin typeface="Arial" charset="0"/>
              <a:ea typeface="ＭＳ Ｐゴシック" charset="0"/>
              <a:cs typeface="Arial Unicode MS" charset="0"/>
            </a:endParaRPr>
          </a:p>
        </p:txBody>
      </p:sp>
      <p:sp>
        <p:nvSpPr>
          <p:cNvPr id="26628" name="Text Box 4"/>
          <p:cNvSpPr txBox="1">
            <a:spLocks noChangeArrowheads="1"/>
          </p:cNvSpPr>
          <p:nvPr/>
        </p:nvSpPr>
        <p:spPr bwMode="auto">
          <a:xfrm>
            <a:off x="963613" y="6013450"/>
            <a:ext cx="55006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09575" eaLnBrk="0" hangingPunct="0">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cs typeface="ＭＳ Ｐゴシック" charset="0"/>
              </a:defRPr>
            </a:lvl1pPr>
            <a:lvl2pPr marL="37931725" indent="-37474525" defTabSz="409575" eaLnBrk="0" hangingPunct="0">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2pPr>
            <a:lvl3pPr eaLnBrk="0" hangingPunct="0">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3pPr>
            <a:lvl4pPr eaLnBrk="0" hangingPunct="0">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4pPr>
            <a:lvl5pPr eaLnBrk="0" hangingPunct="0">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sz="2400">
                <a:solidFill>
                  <a:schemeClr val="tx1"/>
                </a:solidFill>
                <a:latin typeface="Arial" charset="0"/>
                <a:ea typeface="ＭＳ Ｐゴシック" charset="0"/>
              </a:defRPr>
            </a:lvl9pPr>
          </a:lstStyle>
          <a:p>
            <a:pPr eaLnBrk="1" fontAlgn="base" hangingPunct="1">
              <a:lnSpc>
                <a:spcPct val="93000"/>
              </a:lnSpc>
              <a:spcBef>
                <a:spcPct val="0"/>
              </a:spcBef>
              <a:spcAft>
                <a:spcPct val="0"/>
              </a:spcAft>
              <a:buClr>
                <a:srgbClr val="FFFFFF"/>
              </a:buClr>
              <a:buSzPct val="45000"/>
              <a:buFont typeface="Wingdings" charset="0"/>
              <a:buNone/>
            </a:pPr>
            <a:endParaRPr lang="fr-FR" sz="1100" b="1" smtClean="0">
              <a:solidFill>
                <a:srgbClr val="FFFFFF"/>
              </a:solidFill>
              <a:cs typeface="Arial Unicode MS" charset="0"/>
            </a:endParaRPr>
          </a:p>
        </p:txBody>
      </p:sp>
      <p:sp>
        <p:nvSpPr>
          <p:cNvPr id="26629" name="Text Box 5"/>
          <p:cNvSpPr txBox="1">
            <a:spLocks noChangeArrowheads="1"/>
          </p:cNvSpPr>
          <p:nvPr/>
        </p:nvSpPr>
        <p:spPr bwMode="auto">
          <a:xfrm>
            <a:off x="5326063" y="6599238"/>
            <a:ext cx="3817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400" b="1" smtClean="0">
                <a:solidFill>
                  <a:srgbClr val="000000"/>
                </a:solidFill>
                <a:cs typeface="Arial" charset="0"/>
              </a:rPr>
              <a:t>Grant RM et al N Engl J Med,  Nov 23, 2010.</a:t>
            </a:r>
          </a:p>
          <a:p>
            <a:pPr defTabSz="914400" fontAlgn="base">
              <a:spcBef>
                <a:spcPct val="0"/>
              </a:spcBef>
              <a:spcAft>
                <a:spcPct val="0"/>
              </a:spcAft>
            </a:pPr>
            <a:endParaRPr lang="fr-FR" sz="1400" b="1" smtClean="0">
              <a:solidFill>
                <a:srgbClr val="000000"/>
              </a:solidFill>
              <a:cs typeface="Arial" charset="0"/>
            </a:endParaRPr>
          </a:p>
        </p:txBody>
      </p:sp>
      <p:sp>
        <p:nvSpPr>
          <p:cNvPr id="26630" name="Text Box 6"/>
          <p:cNvSpPr txBox="1">
            <a:spLocks noChangeArrowheads="1"/>
          </p:cNvSpPr>
          <p:nvPr/>
        </p:nvSpPr>
        <p:spPr bwMode="auto">
          <a:xfrm>
            <a:off x="381000" y="5246688"/>
            <a:ext cx="8407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fr-FR" sz="1800" smtClean="0">
                <a:solidFill>
                  <a:srgbClr val="000000"/>
                </a:solidFill>
                <a:cs typeface="Arial" charset="0"/>
              </a:rPr>
              <a:t>After a median follow-up of 14 months, 100 subjects became infected, </a:t>
            </a:r>
          </a:p>
          <a:p>
            <a:pPr algn="ctr" defTabSz="914400" fontAlgn="base">
              <a:spcBef>
                <a:spcPct val="0"/>
              </a:spcBef>
              <a:spcAft>
                <a:spcPct val="0"/>
              </a:spcAft>
            </a:pPr>
            <a:r>
              <a:rPr lang="fr-FR" sz="1800" smtClean="0">
                <a:solidFill>
                  <a:srgbClr val="000000"/>
                </a:solidFill>
                <a:cs typeface="Arial" charset="0"/>
              </a:rPr>
              <a:t>36 in the TDF/FTC arm and 64 in the placebo arm</a:t>
            </a:r>
            <a:r>
              <a:rPr lang="fr-FR" sz="1800" b="1" smtClean="0">
                <a:solidFill>
                  <a:srgbClr val="000000"/>
                </a:solidFill>
                <a:cs typeface="Arial" charset="0"/>
              </a:rPr>
              <a:t> : </a:t>
            </a:r>
          </a:p>
          <a:p>
            <a:pPr algn="ctr" defTabSz="914400" fontAlgn="base">
              <a:spcBef>
                <a:spcPct val="0"/>
              </a:spcBef>
              <a:spcAft>
                <a:spcPct val="0"/>
              </a:spcAft>
            </a:pPr>
            <a:r>
              <a:rPr lang="fr-FR" sz="1800" b="1" smtClean="0">
                <a:solidFill>
                  <a:srgbClr val="000000"/>
                </a:solidFill>
                <a:cs typeface="Arial" charset="0"/>
              </a:rPr>
              <a:t>44% reduction in the incidence of HIV (95% CI : 15-63, p=0.005)</a:t>
            </a:r>
          </a:p>
        </p:txBody>
      </p:sp>
      <p:sp>
        <p:nvSpPr>
          <p:cNvPr id="26631" name="Text Box 7"/>
          <p:cNvSpPr txBox="1">
            <a:spLocks noChangeArrowheads="1"/>
          </p:cNvSpPr>
          <p:nvPr/>
        </p:nvSpPr>
        <p:spPr bwMode="auto">
          <a:xfrm>
            <a:off x="2308225" y="6145213"/>
            <a:ext cx="5126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fr-FR" sz="2000" b="1" smtClean="0">
                <a:solidFill>
                  <a:srgbClr val="000000"/>
                </a:solidFill>
                <a:cs typeface="Arial" charset="0"/>
              </a:rPr>
              <a:t>Update at CROI 2011 : 42% at 144 weeks</a:t>
            </a:r>
          </a:p>
        </p:txBody>
      </p:sp>
      <p:pic>
        <p:nvPicPr>
          <p:cNvPr id="26632" name="Picture 3" descr="iPrEx Dec 1 2010.018.jpg"/>
          <p:cNvPicPr>
            <a:picLocks noChangeAspect="1"/>
          </p:cNvPicPr>
          <p:nvPr/>
        </p:nvPicPr>
        <p:blipFill>
          <a:blip r:embed="rId4">
            <a:extLst>
              <a:ext uri="{28A0092B-C50C-407E-A947-70E740481C1C}">
                <a14:useLocalDpi xmlns:a14="http://schemas.microsoft.com/office/drawing/2010/main" val="0"/>
              </a:ext>
            </a:extLst>
          </a:blip>
          <a:srcRect l="45132" t="86136" r="46017" b="3246"/>
          <a:stretch>
            <a:fillRect/>
          </a:stretch>
        </p:blipFill>
        <p:spPr bwMode="auto">
          <a:xfrm>
            <a:off x="0" y="381000"/>
            <a:ext cx="1143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57791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85800" y="304800"/>
            <a:ext cx="7620000" cy="1143000"/>
          </a:xfrm>
          <a:solidFill>
            <a:schemeClr val="accent1"/>
          </a:solidFill>
          <a:ln>
            <a:solidFill>
              <a:schemeClr val="tx1"/>
            </a:solidFill>
            <a:miter lim="800000"/>
            <a:headEnd/>
            <a:tailEnd/>
          </a:ln>
        </p:spPr>
        <p:txBody>
          <a:bodyPr anchor="t"/>
          <a:lstStyle/>
          <a:p>
            <a:pPr eaLnBrk="1" hangingPunct="1">
              <a:lnSpc>
                <a:spcPct val="90000"/>
              </a:lnSpc>
            </a:pPr>
            <a:r>
              <a:rPr lang="en-GB" sz="3600" b="1">
                <a:latin typeface="Arial" charset="0"/>
              </a:rPr>
              <a:t>The Reality: Conflicting Results </a:t>
            </a:r>
            <a:br>
              <a:rPr lang="en-GB" sz="3600" b="1">
                <a:latin typeface="Arial" charset="0"/>
              </a:rPr>
            </a:br>
            <a:r>
              <a:rPr lang="en-GB" sz="3600" b="1">
                <a:latin typeface="Arial" charset="0"/>
              </a:rPr>
              <a:t>with Oral PrEP Trials</a:t>
            </a:r>
          </a:p>
        </p:txBody>
      </p:sp>
      <p:graphicFrame>
        <p:nvGraphicFramePr>
          <p:cNvPr id="145453" name="Group 45"/>
          <p:cNvGraphicFramePr>
            <a:graphicFrameLocks noGrp="1"/>
          </p:cNvGraphicFramePr>
          <p:nvPr>
            <p:ph idx="4294967295"/>
          </p:nvPr>
        </p:nvGraphicFramePr>
        <p:xfrm>
          <a:off x="381000" y="1905000"/>
          <a:ext cx="8343900" cy="4165599"/>
        </p:xfrm>
        <a:graphic>
          <a:graphicData uri="http://schemas.openxmlformats.org/drawingml/2006/table">
            <a:tbl>
              <a:tblPr/>
              <a:tblGrid>
                <a:gridCol w="2735263"/>
                <a:gridCol w="1685925"/>
                <a:gridCol w="754062"/>
                <a:gridCol w="3168650"/>
              </a:tblGrid>
              <a:tr h="371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pitchFamily="-65" charset="0"/>
                        </a:rPr>
                        <a:t>Study</a:t>
                      </a:r>
                    </a:p>
                  </a:txBody>
                  <a:tcPr marL="90000" marR="90000" marT="28795" marB="28795" anchor="ctr" horzOverflow="overflow">
                    <a:lnL w="381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pitchFamily="-65" charset="0"/>
                        </a:rPr>
                        <a:t>Population</a:t>
                      </a:r>
                    </a:p>
                  </a:txBody>
                  <a:tcPr marL="90000" marR="90000" marT="28795" marB="2879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pitchFamily="-65" charset="0"/>
                        </a:rPr>
                        <a:t>N</a:t>
                      </a:r>
                    </a:p>
                  </a:txBody>
                  <a:tcPr marL="90000" marR="90000" marT="28795" marB="2879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pitchFamily="-65" charset="0"/>
                        </a:rPr>
                        <a:t>Results</a:t>
                      </a:r>
                    </a:p>
                  </a:txBody>
                  <a:tcPr marL="90000" marR="90000" marT="28795" marB="28795" anchor="ctr" horzOverflow="overflow">
                    <a:lnL w="1905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1"/>
                    </a:solidFill>
                  </a:tcPr>
                </a:tc>
              </a:tr>
              <a:tr h="850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pitchFamily="-65" charset="0"/>
                        </a:rPr>
                        <a:t>iPrEx</a:t>
                      </a:r>
                      <a:br>
                        <a:rPr kumimoji="0" lang="en-GB" sz="2000" b="1" i="0" u="none" strike="noStrike" cap="none" normalizeH="0" baseline="0">
                          <a:ln>
                            <a:noFill/>
                          </a:ln>
                          <a:solidFill>
                            <a:schemeClr val="tx1"/>
                          </a:solidFill>
                          <a:effectLst/>
                          <a:latin typeface="Arial" pitchFamily="-65" charset="0"/>
                        </a:rPr>
                      </a:br>
                      <a:r>
                        <a:rPr kumimoji="0" lang="en-GB" sz="1600" b="1" i="0" u="none" strike="noStrike" cap="none" normalizeH="0" baseline="0">
                          <a:ln>
                            <a:noFill/>
                          </a:ln>
                          <a:solidFill>
                            <a:schemeClr val="tx1"/>
                          </a:solidFill>
                          <a:effectLst/>
                          <a:latin typeface="Arial" pitchFamily="-65" charset="0"/>
                        </a:rPr>
                        <a:t>Brazil, Ecuador, Peru,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pitchFamily="-65" charset="0"/>
                        </a:rPr>
                        <a:t>South Africa,Thailand, US</a:t>
                      </a:r>
                    </a:p>
                  </a:txBody>
                  <a:tcPr marL="90000" marR="90000" marT="28795" marB="28795"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MSM</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2499</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44% efficacy TDF/FTC</a:t>
                      </a:r>
                    </a:p>
                  </a:txBody>
                  <a:tcPr marL="90000" marR="90000" marT="28795" marB="28795"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064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pitchFamily="-65" charset="0"/>
                        </a:rPr>
                        <a:t>Partners PrEP Study</a:t>
                      </a:r>
                      <a:br>
                        <a:rPr kumimoji="0" lang="en-GB" sz="2000" b="1" i="0" u="none" strike="noStrike" cap="none" normalizeH="0" baseline="0">
                          <a:ln>
                            <a:noFill/>
                          </a:ln>
                          <a:solidFill>
                            <a:schemeClr val="tx1"/>
                          </a:solidFill>
                          <a:effectLst/>
                          <a:latin typeface="Arial" pitchFamily="-65" charset="0"/>
                        </a:rPr>
                      </a:br>
                      <a:r>
                        <a:rPr kumimoji="0" lang="en-GB" sz="1600" b="1" i="0" u="none" strike="noStrike" cap="none" normalizeH="0" baseline="0">
                          <a:ln>
                            <a:noFill/>
                          </a:ln>
                          <a:solidFill>
                            <a:schemeClr val="tx1"/>
                          </a:solidFill>
                          <a:effectLst/>
                          <a:latin typeface="Arial" pitchFamily="-65" charset="0"/>
                        </a:rPr>
                        <a:t>Kenya, Uganda</a:t>
                      </a:r>
                    </a:p>
                  </a:txBody>
                  <a:tcPr marL="90000" marR="90000" marT="28795" marB="28795"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Heterosexual </a:t>
                      </a:r>
                      <a:br>
                        <a:rPr kumimoji="0" lang="en-GB" sz="1800" b="1" i="0" u="none" strike="noStrike" cap="none" normalizeH="0" baseline="0">
                          <a:ln>
                            <a:noFill/>
                          </a:ln>
                          <a:solidFill>
                            <a:schemeClr val="tx1"/>
                          </a:solidFill>
                          <a:effectLst/>
                          <a:latin typeface="Arial" pitchFamily="-65" charset="0"/>
                        </a:rPr>
                      </a:br>
                      <a:r>
                        <a:rPr kumimoji="0" lang="en-GB" sz="1800" b="1" i="0" u="none" strike="noStrike" cap="none" normalizeH="0" baseline="0">
                          <a:ln>
                            <a:noFill/>
                          </a:ln>
                          <a:solidFill>
                            <a:schemeClr val="tx1"/>
                          </a:solidFill>
                          <a:effectLst/>
                          <a:latin typeface="Arial" pitchFamily="-65" charset="0"/>
                        </a:rPr>
                        <a:t>couples</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4758</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67% efficacy TDF</a:t>
                      </a:r>
                      <a:br>
                        <a:rPr kumimoji="0" lang="en-GB" sz="1800" b="1" i="0" u="none" strike="noStrike" cap="none" normalizeH="0" baseline="0">
                          <a:ln>
                            <a:noFill/>
                          </a:ln>
                          <a:solidFill>
                            <a:schemeClr val="tx1"/>
                          </a:solidFill>
                          <a:effectLst/>
                          <a:latin typeface="Arial" pitchFamily="-65" charset="0"/>
                        </a:rPr>
                      </a:br>
                      <a:r>
                        <a:rPr kumimoji="0" lang="en-GB" sz="1800" b="1" i="0" u="none" strike="noStrike" cap="none" normalizeH="0" baseline="0">
                          <a:ln>
                            <a:noFill/>
                          </a:ln>
                          <a:solidFill>
                            <a:schemeClr val="tx1"/>
                          </a:solidFill>
                          <a:effectLst/>
                          <a:latin typeface="Arial" pitchFamily="-65" charset="0"/>
                        </a:rPr>
                        <a:t>75% efficacy TDF/FTC</a:t>
                      </a:r>
                    </a:p>
                  </a:txBody>
                  <a:tcPr marL="90000" marR="90000" marT="28795" marB="28795"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r>
              <a:tr h="6064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pitchFamily="-65" charset="0"/>
                        </a:rPr>
                        <a:t>TDF2 Study</a:t>
                      </a:r>
                      <a:br>
                        <a:rPr kumimoji="0" lang="en-GB" sz="2000" b="1" i="0" u="none" strike="noStrike" cap="none" normalizeH="0" baseline="0">
                          <a:ln>
                            <a:noFill/>
                          </a:ln>
                          <a:solidFill>
                            <a:schemeClr val="tx1"/>
                          </a:solidFill>
                          <a:effectLst/>
                          <a:latin typeface="Arial" pitchFamily="-65" charset="0"/>
                        </a:rPr>
                      </a:br>
                      <a:r>
                        <a:rPr kumimoji="0" lang="en-GB" sz="1600" b="1" i="0" u="none" strike="noStrike" cap="none" normalizeH="0" baseline="0">
                          <a:ln>
                            <a:noFill/>
                          </a:ln>
                          <a:solidFill>
                            <a:schemeClr val="tx1"/>
                          </a:solidFill>
                          <a:effectLst/>
                          <a:latin typeface="Arial" pitchFamily="-65" charset="0"/>
                        </a:rPr>
                        <a:t>Botswana</a:t>
                      </a:r>
                    </a:p>
                  </a:txBody>
                  <a:tcPr marL="90000" marR="90000" marT="28795" marB="28795"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Young men </a:t>
                      </a:r>
                      <a:br>
                        <a:rPr kumimoji="0" lang="en-GB" sz="1800" b="1" i="0" u="none" strike="noStrike" cap="none" normalizeH="0" baseline="0">
                          <a:ln>
                            <a:noFill/>
                          </a:ln>
                          <a:solidFill>
                            <a:schemeClr val="tx1"/>
                          </a:solidFill>
                          <a:effectLst/>
                          <a:latin typeface="Arial" pitchFamily="-65" charset="0"/>
                        </a:rPr>
                      </a:br>
                      <a:r>
                        <a:rPr kumimoji="0" lang="en-GB" sz="1800" b="1" i="0" u="none" strike="noStrike" cap="none" normalizeH="0" baseline="0">
                          <a:ln>
                            <a:noFill/>
                          </a:ln>
                          <a:solidFill>
                            <a:schemeClr val="tx1"/>
                          </a:solidFill>
                          <a:effectLst/>
                          <a:latin typeface="Arial" pitchFamily="-65" charset="0"/>
                        </a:rPr>
                        <a:t> women</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1219</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62% efficacy TDF/FTC</a:t>
                      </a:r>
                    </a:p>
                  </a:txBody>
                  <a:tcPr marL="90000" marR="90000" marT="28795" marB="28795"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50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pitchFamily="-65" charset="0"/>
                        </a:rPr>
                        <a:t>FEM-PrEP</a:t>
                      </a:r>
                      <a:br>
                        <a:rPr kumimoji="0" lang="en-GB" sz="2000" b="1" i="0" u="none" strike="noStrike" cap="none" normalizeH="0" baseline="0">
                          <a:ln>
                            <a:noFill/>
                          </a:ln>
                          <a:solidFill>
                            <a:schemeClr val="tx1"/>
                          </a:solidFill>
                          <a:effectLst/>
                          <a:latin typeface="Arial" pitchFamily="-65" charset="0"/>
                        </a:rPr>
                      </a:br>
                      <a:r>
                        <a:rPr kumimoji="0" lang="en-GB" sz="1600" b="1" i="0" u="none" strike="noStrike" cap="none" normalizeH="0" baseline="0">
                          <a:ln>
                            <a:noFill/>
                          </a:ln>
                          <a:solidFill>
                            <a:schemeClr val="tx1"/>
                          </a:solidFill>
                          <a:effectLst/>
                          <a:latin typeface="Arial" pitchFamily="-65" charset="0"/>
                        </a:rPr>
                        <a:t>Kenya, South Africa, Tanzania</a:t>
                      </a:r>
                    </a:p>
                  </a:txBody>
                  <a:tcPr marL="90000" marR="90000" marT="28795" marB="28795"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Young Women</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2120</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TDF/FTC = no efficacy</a:t>
                      </a:r>
                    </a:p>
                  </a:txBody>
                  <a:tcPr marL="90000" marR="90000" marT="28795" marB="28795"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r>
              <a:tr h="8810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pitchFamily="-65" charset="0"/>
                        </a:rPr>
                        <a:t>VOICE</a:t>
                      </a:r>
                      <a:br>
                        <a:rPr kumimoji="0" lang="en-GB" sz="2000" b="1" i="0" u="none" strike="noStrike" cap="none" normalizeH="0" baseline="0">
                          <a:ln>
                            <a:noFill/>
                          </a:ln>
                          <a:solidFill>
                            <a:schemeClr val="tx1"/>
                          </a:solidFill>
                          <a:effectLst/>
                          <a:latin typeface="Arial" pitchFamily="-65" charset="0"/>
                        </a:rPr>
                      </a:br>
                      <a:r>
                        <a:rPr kumimoji="0" lang="en-GB" sz="1600" b="1" i="0" u="none" strike="noStrike" cap="none" normalizeH="0" baseline="0">
                          <a:ln>
                            <a:noFill/>
                          </a:ln>
                          <a:solidFill>
                            <a:schemeClr val="tx1"/>
                          </a:solidFill>
                          <a:effectLst/>
                          <a:latin typeface="Arial" pitchFamily="-65" charset="0"/>
                        </a:rPr>
                        <a:t>South Africa, Uganda, Zimbabwe</a:t>
                      </a:r>
                    </a:p>
                  </a:txBody>
                  <a:tcPr marL="90000" marR="90000" marT="28795" marB="28795"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Young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Women</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5029</a:t>
                      </a:r>
                    </a:p>
                  </a:txBody>
                  <a:tcPr marL="90000" marR="90000" marT="28795" marB="287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pitchFamily="-65" charset="0"/>
                        </a:rPr>
                        <a:t>TDF = no efficacy</a:t>
                      </a:r>
                      <a:br>
                        <a:rPr kumimoji="0" lang="en-GB" sz="1800" b="1" i="0" u="none" strike="noStrike" cap="none" normalizeH="0" baseline="0">
                          <a:ln>
                            <a:noFill/>
                          </a:ln>
                          <a:solidFill>
                            <a:schemeClr val="tx1"/>
                          </a:solidFill>
                          <a:effectLst/>
                          <a:latin typeface="Arial" pitchFamily="-65" charset="0"/>
                        </a:rPr>
                      </a:br>
                      <a:r>
                        <a:rPr kumimoji="0" lang="en-GB" sz="1800" b="1" i="0" u="none" strike="noStrike" cap="none" normalizeH="0" baseline="0">
                          <a:ln>
                            <a:noFill/>
                          </a:ln>
                          <a:solidFill>
                            <a:schemeClr val="tx1"/>
                          </a:solidFill>
                          <a:effectLst/>
                          <a:latin typeface="Arial" pitchFamily="-65" charset="0"/>
                        </a:rPr>
                        <a:t>TDF/FTC = ongoing</a:t>
                      </a:r>
                    </a:p>
                  </a:txBody>
                  <a:tcPr marL="90000" marR="90000" marT="28795" marB="28795"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6106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nvGraphicFramePr>
        <p:xfrm>
          <a:off x="225825" y="4294450"/>
          <a:ext cx="8748464" cy="86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507" name="Groupe 87"/>
          <p:cNvGrpSpPr>
            <a:grpSpLocks/>
          </p:cNvGrpSpPr>
          <p:nvPr/>
        </p:nvGrpSpPr>
        <p:grpSpPr bwMode="auto">
          <a:xfrm>
            <a:off x="4967288" y="2438400"/>
            <a:ext cx="523875" cy="2105025"/>
            <a:chOff x="4937887" y="1268760"/>
            <a:chExt cx="523904" cy="2105792"/>
          </a:xfrm>
        </p:grpSpPr>
        <p:sp>
          <p:nvSpPr>
            <p:cNvPr id="17" name="Émoticône 16"/>
            <p:cNvSpPr/>
            <p:nvPr/>
          </p:nvSpPr>
          <p:spPr>
            <a:xfrm>
              <a:off x="4937887" y="1268760"/>
              <a:ext cx="523904" cy="503421"/>
            </a:xfrm>
            <a:prstGeom prst="smileyFace">
              <a:avLst/>
            </a:prstGeom>
            <a:solidFill>
              <a:srgbClr val="FFFF0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fr-FR">
                <a:solidFill>
                  <a:srgbClr val="FFFFFF"/>
                </a:solidFill>
                <a:latin typeface="Arial"/>
              </a:endParaRPr>
            </a:p>
          </p:txBody>
        </p:sp>
        <p:cxnSp>
          <p:nvCxnSpPr>
            <p:cNvPr id="21" name="Connecteur droit avec flèche 20"/>
            <p:cNvCxnSpPr>
              <a:cxnSpLocks noChangeShapeType="1"/>
            </p:cNvCxnSpPr>
            <p:nvPr/>
          </p:nvCxnSpPr>
          <p:spPr bwMode="auto">
            <a:xfrm>
              <a:off x="4937887" y="1619726"/>
              <a:ext cx="23813" cy="1754826"/>
            </a:xfrm>
            <a:prstGeom prst="straightConnector1">
              <a:avLst/>
            </a:prstGeom>
            <a:noFill/>
            <a:ln w="25400">
              <a:solidFill>
                <a:srgbClr val="00206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92" name="Émoticône 91"/>
          <p:cNvSpPr/>
          <p:nvPr/>
        </p:nvSpPr>
        <p:spPr bwMode="auto">
          <a:xfrm>
            <a:off x="4443413" y="2455863"/>
            <a:ext cx="523875" cy="503237"/>
          </a:xfrm>
          <a:prstGeom prst="smileyFace">
            <a:avLst/>
          </a:prstGeom>
          <a:solidFill>
            <a:srgbClr val="FFFF0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fr-FR">
              <a:solidFill>
                <a:srgbClr val="FFFFFF"/>
              </a:solidFill>
              <a:latin typeface="Arial"/>
            </a:endParaRPr>
          </a:p>
        </p:txBody>
      </p:sp>
      <p:sp>
        <p:nvSpPr>
          <p:cNvPr id="15" name="Cœur 14"/>
          <p:cNvSpPr/>
          <p:nvPr/>
        </p:nvSpPr>
        <p:spPr bwMode="auto">
          <a:xfrm>
            <a:off x="4821238" y="2997200"/>
            <a:ext cx="292100" cy="3619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a:solidFill>
                <a:srgbClr val="FFFFFF"/>
              </a:solidFill>
              <a:latin typeface="Arial"/>
            </a:endParaRPr>
          </a:p>
        </p:txBody>
      </p:sp>
      <p:grpSp>
        <p:nvGrpSpPr>
          <p:cNvPr id="21510" name="Groupe 103"/>
          <p:cNvGrpSpPr>
            <a:grpSpLocks/>
          </p:cNvGrpSpPr>
          <p:nvPr/>
        </p:nvGrpSpPr>
        <p:grpSpPr bwMode="auto">
          <a:xfrm>
            <a:off x="5184775" y="3776663"/>
            <a:ext cx="552450" cy="766762"/>
            <a:chOff x="7403387" y="4177728"/>
            <a:chExt cx="334507" cy="379431"/>
          </a:xfrm>
        </p:grpSpPr>
        <p:sp>
          <p:nvSpPr>
            <p:cNvPr id="114" name="Flèche vers le bas 113"/>
            <p:cNvSpPr/>
            <p:nvPr/>
          </p:nvSpPr>
          <p:spPr>
            <a:xfrm>
              <a:off x="7570640" y="4335628"/>
              <a:ext cx="97084" cy="221531"/>
            </a:xfrm>
            <a:prstGeom prst="downArrow">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dirty="0">
                <a:solidFill>
                  <a:srgbClr val="FFFFFF"/>
                </a:solidFill>
                <a:latin typeface="Arial"/>
              </a:endParaRPr>
            </a:p>
          </p:txBody>
        </p:sp>
        <p:pic>
          <p:nvPicPr>
            <p:cNvPr id="21523"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7403387" y="4177728"/>
              <a:ext cx="33450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1" name="Groupe 150"/>
          <p:cNvGrpSpPr>
            <a:grpSpLocks/>
          </p:cNvGrpSpPr>
          <p:nvPr/>
        </p:nvGrpSpPr>
        <p:grpSpPr bwMode="auto">
          <a:xfrm>
            <a:off x="4343400" y="3668713"/>
            <a:ext cx="558800" cy="887412"/>
            <a:chOff x="7403387" y="4177728"/>
            <a:chExt cx="334507" cy="379431"/>
          </a:xfrm>
        </p:grpSpPr>
        <p:sp>
          <p:nvSpPr>
            <p:cNvPr id="152" name="Flèche vers le bas 151"/>
            <p:cNvSpPr/>
            <p:nvPr/>
          </p:nvSpPr>
          <p:spPr>
            <a:xfrm>
              <a:off x="7570641" y="4335881"/>
              <a:ext cx="96931" cy="221278"/>
            </a:xfrm>
            <a:prstGeom prst="downArrow">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dirty="0">
                <a:solidFill>
                  <a:srgbClr val="FFFFFF"/>
                </a:solidFill>
                <a:latin typeface="Arial"/>
              </a:endParaRPr>
            </a:p>
          </p:txBody>
        </p:sp>
        <p:pic>
          <p:nvPicPr>
            <p:cNvPr id="21521"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7403387" y="4177728"/>
              <a:ext cx="33450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Rectangle 1"/>
          <p:cNvSpPr>
            <a:spLocks noChangeArrowheads="1"/>
          </p:cNvSpPr>
          <p:nvPr/>
        </p:nvSpPr>
        <p:spPr bwMode="auto">
          <a:xfrm>
            <a:off x="2351088" y="381000"/>
            <a:ext cx="6629400" cy="769938"/>
          </a:xfrm>
          <a:prstGeom prst="rect">
            <a:avLst/>
          </a:prstGeom>
          <a:solidFill>
            <a:schemeClr val="accent1"/>
          </a:solidFill>
          <a:ln w="9525">
            <a:solidFill>
              <a:schemeClr val="tx1"/>
            </a:solidFill>
            <a:miter lim="800000"/>
            <a:headEnd/>
            <a:tailEnd/>
          </a:ln>
        </p:spPr>
        <p:txBody>
          <a:bodyPr>
            <a:spAutoFit/>
          </a:bodyPr>
          <a:lstStyle/>
          <a:p>
            <a:pPr algn="ctr" defTabSz="914400" fontAlgn="base">
              <a:spcBef>
                <a:spcPct val="0"/>
              </a:spcBef>
              <a:spcAft>
                <a:spcPct val="0"/>
              </a:spcAft>
            </a:pPr>
            <a:r>
              <a:rPr lang="fr-FR" sz="3600" b="1" smtClean="0">
                <a:solidFill>
                  <a:srgbClr val="000000"/>
                </a:solidFill>
                <a:latin typeface="Arial" charset="0"/>
                <a:ea typeface="ＭＳ Ｐゴシック" charset="0"/>
              </a:rPr>
              <a:t>Ipergay : Event-Driven iPrEP</a:t>
            </a:r>
          </a:p>
          <a:p>
            <a:pPr algn="ctr" defTabSz="914400" fontAlgn="base">
              <a:spcBef>
                <a:spcPct val="0"/>
              </a:spcBef>
              <a:spcAft>
                <a:spcPct val="0"/>
              </a:spcAft>
            </a:pPr>
            <a:endParaRPr lang="fr-FR" sz="800" b="1" smtClean="0">
              <a:solidFill>
                <a:srgbClr val="000000"/>
              </a:solidFill>
              <a:latin typeface="Arial" charset="0"/>
              <a:ea typeface="ＭＳ Ｐゴシック" charset="0"/>
            </a:endParaRPr>
          </a:p>
        </p:txBody>
      </p:sp>
      <p:grpSp>
        <p:nvGrpSpPr>
          <p:cNvPr id="21513" name="Groupe 103"/>
          <p:cNvGrpSpPr>
            <a:grpSpLocks/>
          </p:cNvGrpSpPr>
          <p:nvPr/>
        </p:nvGrpSpPr>
        <p:grpSpPr bwMode="auto">
          <a:xfrm>
            <a:off x="6107113" y="3762375"/>
            <a:ext cx="552450" cy="766763"/>
            <a:chOff x="7403387" y="4177728"/>
            <a:chExt cx="334507" cy="379431"/>
          </a:xfrm>
        </p:grpSpPr>
        <p:sp>
          <p:nvSpPr>
            <p:cNvPr id="18" name="Flèche vers le bas 17"/>
            <p:cNvSpPr/>
            <p:nvPr/>
          </p:nvSpPr>
          <p:spPr>
            <a:xfrm>
              <a:off x="7570641" y="4335628"/>
              <a:ext cx="97084" cy="221531"/>
            </a:xfrm>
            <a:prstGeom prst="downArrow">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dirty="0">
                <a:solidFill>
                  <a:srgbClr val="FFFFFF"/>
                </a:solidFill>
                <a:latin typeface="Arial"/>
              </a:endParaRPr>
            </a:p>
          </p:txBody>
        </p:sp>
        <p:pic>
          <p:nvPicPr>
            <p:cNvPr id="21519"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7403387" y="4177728"/>
              <a:ext cx="33450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4"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4238625" y="3282950"/>
            <a:ext cx="5588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
          <p:cNvSpPr>
            <a:spLocks noChangeArrowheads="1"/>
          </p:cNvSpPr>
          <p:nvPr/>
        </p:nvSpPr>
        <p:spPr bwMode="auto">
          <a:xfrm>
            <a:off x="61913" y="1731963"/>
            <a:ext cx="43576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5125" indent="-365125" defTabSz="914400" fontAlgn="base">
              <a:spcBef>
                <a:spcPts val="1200"/>
              </a:spcBef>
              <a:spcAft>
                <a:spcPct val="0"/>
              </a:spcAft>
              <a:buFont typeface="Wingdings" charset="0"/>
              <a:buChar char="ü"/>
            </a:pPr>
            <a:r>
              <a:rPr lang="en-US" sz="2000" smtClean="0">
                <a:solidFill>
                  <a:srgbClr val="000000"/>
                </a:solidFill>
                <a:latin typeface="Arial" charset="0"/>
                <a:ea typeface="ＭＳ Ｐゴシック" charset="0"/>
                <a:cs typeface="ＭＳ Ｐゴシック" charset="0"/>
              </a:rPr>
              <a:t>2 </a:t>
            </a:r>
            <a:r>
              <a:rPr lang="en-US" sz="2000" smtClean="0">
                <a:solidFill>
                  <a:srgbClr val="000000"/>
                </a:solidFill>
                <a:latin typeface="Arial" charset="0"/>
                <a:ea typeface="ＭＳ Ｐゴシック" charset="0"/>
              </a:rPr>
              <a:t>tablets (TDF/FTC or  placebo)</a:t>
            </a:r>
            <a:r>
              <a:rPr lang="en-US" sz="2000" smtClean="0">
                <a:solidFill>
                  <a:srgbClr val="000000"/>
                </a:solidFill>
                <a:latin typeface="Arial" charset="0"/>
                <a:ea typeface="ＭＳ Ｐゴシック" charset="0"/>
                <a:cs typeface="ＭＳ Ｐゴシック" charset="0"/>
              </a:rPr>
              <a:t>  2-24 hours before sex </a:t>
            </a:r>
          </a:p>
          <a:p>
            <a:pPr marL="365125" indent="-365125" defTabSz="914400" fontAlgn="base">
              <a:spcBef>
                <a:spcPts val="1200"/>
              </a:spcBef>
              <a:spcAft>
                <a:spcPct val="0"/>
              </a:spcAft>
              <a:buFont typeface="Wingdings" charset="0"/>
              <a:buChar char="ü"/>
            </a:pPr>
            <a:r>
              <a:rPr lang="en-US" sz="2000" smtClean="0">
                <a:solidFill>
                  <a:srgbClr val="000000"/>
                </a:solidFill>
                <a:latin typeface="Arial" charset="0"/>
                <a:ea typeface="ＭＳ Ｐゴシック" charset="0"/>
                <a:cs typeface="ＭＳ Ｐゴシック" charset="0"/>
              </a:rPr>
              <a:t>1 </a:t>
            </a:r>
            <a:r>
              <a:rPr lang="en-US" sz="2000" smtClean="0">
                <a:solidFill>
                  <a:srgbClr val="000000"/>
                </a:solidFill>
                <a:latin typeface="Arial" charset="0"/>
                <a:ea typeface="ＭＳ Ｐゴシック" charset="0"/>
              </a:rPr>
              <a:t>tablet (TDF/FTC or placebo)   24 hours later</a:t>
            </a:r>
            <a:endParaRPr lang="en-US" sz="2000" smtClean="0">
              <a:solidFill>
                <a:srgbClr val="000000"/>
              </a:solidFill>
              <a:latin typeface="Arial" charset="0"/>
              <a:ea typeface="ＭＳ Ｐゴシック" charset="0"/>
              <a:cs typeface="ＭＳ Ｐゴシック" charset="0"/>
            </a:endParaRPr>
          </a:p>
          <a:p>
            <a:pPr marL="365125" indent="-365125" defTabSz="914400" fontAlgn="base">
              <a:spcBef>
                <a:spcPts val="1200"/>
              </a:spcBef>
              <a:spcAft>
                <a:spcPct val="0"/>
              </a:spcAft>
              <a:buFont typeface="Wingdings" charset="0"/>
              <a:buChar char="ü"/>
            </a:pPr>
            <a:r>
              <a:rPr lang="en-US" sz="2000" smtClean="0">
                <a:solidFill>
                  <a:srgbClr val="000000"/>
                </a:solidFill>
                <a:latin typeface="Arial" charset="0"/>
                <a:ea typeface="ＭＳ Ｐゴシック" charset="0"/>
              </a:rPr>
              <a:t>1 tablet (TDF/FTC or placebo)    48 hours after first intake</a:t>
            </a:r>
            <a:endParaRPr lang="fr-FR" sz="2000" smtClean="0">
              <a:solidFill>
                <a:srgbClr val="000000"/>
              </a:solidFill>
              <a:latin typeface="Arial" charset="0"/>
              <a:ea typeface="ＭＳ Ｐゴシック" charset="0"/>
            </a:endParaRPr>
          </a:p>
        </p:txBody>
      </p:sp>
      <p:pic>
        <p:nvPicPr>
          <p:cNvPr id="21516" name="Picture 10" descr="logo_an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6225" y="6024563"/>
            <a:ext cx="114141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55588"/>
            <a:ext cx="22860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205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p:cNvSpPr>
            <a:spLocks noChangeArrowheads="1"/>
          </p:cNvSpPr>
          <p:nvPr/>
        </p:nvSpPr>
        <p:spPr bwMode="auto">
          <a:xfrm>
            <a:off x="2286000" y="304800"/>
            <a:ext cx="6635750" cy="11430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1"/>
          </a:solidFill>
          <a:ln w="9525">
            <a:solidFill>
              <a:schemeClr val="tx1"/>
            </a:solidFill>
            <a:round/>
            <a:headEnd/>
            <a:tailEnd/>
          </a:ln>
        </p:spPr>
        <p:txBody>
          <a:bodyPr lIns="0" tIns="0" rIns="0" bIns="0" anchor="ctr" anchorCtr="1"/>
          <a:lstStyle/>
          <a:p>
            <a:pPr algn="ctr" defTabSz="409575">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a:solidFill>
                <a:schemeClr val="tx2"/>
              </a:solidFill>
              <a:cs typeface="Arial Unicode MS" charset="0"/>
            </a:endParaRPr>
          </a:p>
          <a:p>
            <a:pPr algn="ctr" defTabSz="409575">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a:solidFill>
                <a:schemeClr val="tx2"/>
              </a:solidFill>
              <a:cs typeface="Arial Unicode MS" charset="0"/>
            </a:endParaRPr>
          </a:p>
          <a:p>
            <a:pPr algn="ctr" defTabSz="409575">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r>
              <a:rPr lang="en-US" sz="3200" b="1">
                <a:solidFill>
                  <a:schemeClr val="tx2"/>
                </a:solidFill>
                <a:cs typeface="Arial Unicode MS" charset="0"/>
              </a:rPr>
              <a:t>KM Estimates of Time to </a:t>
            </a:r>
          </a:p>
          <a:p>
            <a:pPr algn="ctr" defTabSz="409575">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r>
              <a:rPr lang="en-US" sz="3200" b="1">
                <a:solidFill>
                  <a:schemeClr val="tx2"/>
                </a:solidFill>
                <a:cs typeface="Arial Unicode MS" charset="0"/>
              </a:rPr>
              <a:t>HIV-1 Infection (mITT Population)</a:t>
            </a:r>
          </a:p>
          <a:p>
            <a:pPr algn="ctr" defTabSz="409575">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a:solidFill>
                <a:schemeClr val="tx2"/>
              </a:solidFill>
              <a:cs typeface="Arial Unicode MS" charset="0"/>
            </a:endParaRPr>
          </a:p>
          <a:p>
            <a:pPr algn="ctr" defTabSz="409575">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endParaRPr lang="en-US" sz="3600" b="1">
              <a:solidFill>
                <a:schemeClr val="tx2"/>
              </a:solidFill>
              <a:cs typeface="Arial Unicode MS" charset="0"/>
            </a:endParaRPr>
          </a:p>
        </p:txBody>
      </p:sp>
      <p:sp>
        <p:nvSpPr>
          <p:cNvPr id="27651" name="Text Box 4"/>
          <p:cNvSpPr txBox="1">
            <a:spLocks noChangeArrowheads="1"/>
          </p:cNvSpPr>
          <p:nvPr/>
        </p:nvSpPr>
        <p:spPr bwMode="auto">
          <a:xfrm>
            <a:off x="912813" y="6013450"/>
            <a:ext cx="55006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09575" eaLnBrk="0" hangingPunct="0">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1pPr>
            <a:lvl2pPr marL="742950" indent="-285750" defTabSz="409575" eaLnBrk="0" hangingPunct="0">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2pPr>
            <a:lvl3pPr marL="1143000" indent="-228600" defTabSz="409575" eaLnBrk="0" hangingPunct="0">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3pPr>
            <a:lvl4pPr marL="1600200" indent="-228600" defTabSz="409575" eaLnBrk="0" hangingPunct="0">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4pPr>
            <a:lvl5pPr marL="2057400" indent="-228600" defTabSz="409575" eaLnBrk="0" hangingPunct="0">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5pPr>
            <a:lvl6pPr marL="25146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6pPr>
            <a:lvl7pPr marL="29718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7pPr>
            <a:lvl8pPr marL="34290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8pPr>
            <a:lvl9pPr marL="38862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charset="0"/>
                <a:ea typeface="ＭＳ Ｐゴシック" charset="0"/>
              </a:defRPr>
            </a:lvl9pPr>
          </a:lstStyle>
          <a:p>
            <a:pPr eaLnBrk="1" hangingPunct="1">
              <a:lnSpc>
                <a:spcPct val="93000"/>
              </a:lnSpc>
              <a:buClr>
                <a:srgbClr val="FFFFFF"/>
              </a:buClr>
              <a:buSzPct val="45000"/>
              <a:buFont typeface="Wingdings" charset="0"/>
              <a:buNone/>
            </a:pPr>
            <a:endParaRPr lang="en-US" sz="1100" b="1">
              <a:solidFill>
                <a:srgbClr val="FFFFFF"/>
              </a:solidFill>
              <a:cs typeface="Arial Unicode MS" charset="0"/>
            </a:endParaRPr>
          </a:p>
        </p:txBody>
      </p:sp>
      <p:pic>
        <p:nvPicPr>
          <p:cNvPr id="2765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2286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logo_an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57900"/>
            <a:ext cx="11414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228600" y="5551488"/>
            <a:ext cx="954246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sz="1600">
                <a:cs typeface="Arial" charset="0"/>
              </a:rPr>
              <a:t>Mean follow-up of 13 months: 16 subjects infected </a:t>
            </a:r>
            <a:br>
              <a:rPr lang="fr-FR" sz="1600">
                <a:cs typeface="Arial" charset="0"/>
              </a:rPr>
            </a:br>
            <a:r>
              <a:rPr lang="fr-FR" sz="1600" b="1">
                <a:solidFill>
                  <a:srgbClr val="FF0000"/>
                </a:solidFill>
                <a:cs typeface="Arial" charset="0"/>
              </a:rPr>
              <a:t>14 in placebo arm </a:t>
            </a:r>
            <a:r>
              <a:rPr lang="fr-FR" sz="1600">
                <a:cs typeface="Arial" charset="0"/>
              </a:rPr>
              <a:t>(incidence: 6.6 per 100 PY), </a:t>
            </a:r>
            <a:r>
              <a:rPr lang="fr-FR" sz="1600" b="1">
                <a:solidFill>
                  <a:srgbClr val="0070C0"/>
                </a:solidFill>
                <a:cs typeface="Arial" charset="0"/>
              </a:rPr>
              <a:t>2 in TDF/FTC arm </a:t>
            </a:r>
            <a:r>
              <a:rPr lang="fr-FR" sz="1600">
                <a:cs typeface="Arial" charset="0"/>
              </a:rPr>
              <a:t>(incidence: 0.94 per 100 PY)</a:t>
            </a:r>
          </a:p>
          <a:p>
            <a:pPr algn="ctr" eaLnBrk="1" hangingPunct="1"/>
            <a:endParaRPr lang="fr-FR" sz="1000" b="1">
              <a:solidFill>
                <a:schemeClr val="tx2"/>
              </a:solidFill>
              <a:cs typeface="Arial" charset="0"/>
            </a:endParaRPr>
          </a:p>
          <a:p>
            <a:pPr eaLnBrk="1" hangingPunct="1"/>
            <a:r>
              <a:rPr lang="fr-FR" sz="1000" b="1">
                <a:solidFill>
                  <a:schemeClr val="tx2"/>
                </a:solidFill>
                <a:cs typeface="Arial" charset="0"/>
              </a:rPr>
              <a:t>               </a:t>
            </a:r>
            <a:r>
              <a:rPr lang="fr-FR" sz="1600" b="1">
                <a:solidFill>
                  <a:schemeClr val="tx2"/>
                </a:solidFill>
                <a:cs typeface="Arial" charset="0"/>
              </a:rPr>
              <a:t>86% relative reduction in the incidence of HIV-1 (95% CI: 40-99, p=0.002)</a:t>
            </a:r>
            <a:endParaRPr lang="fr-FR" sz="1600">
              <a:solidFill>
                <a:schemeClr val="tx2"/>
              </a:solidFill>
              <a:cs typeface="Arial" charset="0"/>
            </a:endParaRPr>
          </a:p>
          <a:p>
            <a:pPr algn="ctr" eaLnBrk="1" hangingPunct="1"/>
            <a:r>
              <a:rPr lang="fr-FR" sz="1600">
                <a:solidFill>
                  <a:schemeClr val="tx2"/>
                </a:solidFill>
                <a:cs typeface="Arial" charset="0"/>
              </a:rPr>
              <a:t>NNT for one year to prevent one infection : 18</a:t>
            </a:r>
          </a:p>
        </p:txBody>
      </p:sp>
      <p:pic>
        <p:nvPicPr>
          <p:cNvPr id="2765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8" y="1435100"/>
            <a:ext cx="8450262"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745066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a:xfrm>
            <a:off x="1063277" y="5742608"/>
            <a:ext cx="7623522" cy="658191"/>
          </a:xfrm>
        </p:spPr>
        <p:txBody>
          <a:bodyPr/>
          <a:lstStyle/>
          <a:p>
            <a:r>
              <a:rPr lang="fr-FR" sz="1600" dirty="0" smtClean="0"/>
              <a:t>Âge moyen de 35 ans, nombre médian de rapports sexuels anaux non protégés dans les 90 jours de 10 (IQR = 4-20), 64 % d’IST dans les 12 mois précédents </a:t>
            </a:r>
            <a:endParaRPr lang="fr-FR" sz="1600" dirty="0"/>
          </a:p>
        </p:txBody>
      </p:sp>
      <p:sp>
        <p:nvSpPr>
          <p:cNvPr id="33" name="Titre 32"/>
          <p:cNvSpPr>
            <a:spLocks noGrp="1"/>
          </p:cNvSpPr>
          <p:nvPr>
            <p:ph type="title"/>
          </p:nvPr>
        </p:nvSpPr>
        <p:spPr/>
        <p:txBody>
          <a:bodyPr/>
          <a:lstStyle/>
          <a:p>
            <a:r>
              <a:rPr lang="fr-FR" smtClean="0"/>
              <a:t>Étude pilote PROUD : schéma de l’étude</a:t>
            </a:r>
            <a:endParaRPr lang="fr-FR" dirty="0"/>
          </a:p>
        </p:txBody>
      </p:sp>
      <p:sp>
        <p:nvSpPr>
          <p:cNvPr id="36" name="Espace réservé du pied de page 35"/>
          <p:cNvSpPr>
            <a:spLocks noGrp="1"/>
          </p:cNvSpPr>
          <p:nvPr>
            <p:ph type="ftr" sz="quarter" idx="16"/>
          </p:nvPr>
        </p:nvSpPr>
        <p:spPr/>
        <p:txBody>
          <a:bodyPr/>
          <a:lstStyle/>
          <a:p>
            <a:r>
              <a:rPr lang="fr-FR" smtClean="0"/>
              <a:t>CROI 2015 - D’après Mc Cormack S et al., abstr. 22LB, actualisé </a:t>
            </a:r>
            <a:endParaRPr lang="fr-FR" dirty="0"/>
          </a:p>
        </p:txBody>
      </p:sp>
      <p:sp>
        <p:nvSpPr>
          <p:cNvPr id="22" name="Rectangle à coins arrondis 21"/>
          <p:cNvSpPr/>
          <p:nvPr/>
        </p:nvSpPr>
        <p:spPr>
          <a:xfrm>
            <a:off x="1915753" y="853440"/>
            <a:ext cx="6103103"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HSH rapportant des rapports sexuels anaux non protégés</a:t>
            </a:r>
            <a:br>
              <a:rPr lang="fr-FR" sz="1500" dirty="0" smtClean="0">
                <a:solidFill>
                  <a:schemeClr val="tx1"/>
                </a:solidFill>
              </a:rPr>
            </a:br>
            <a:r>
              <a:rPr lang="fr-FR" sz="1500" dirty="0" smtClean="0">
                <a:solidFill>
                  <a:schemeClr val="tx1"/>
                </a:solidFill>
              </a:rPr>
              <a:t>dans les 90 jours ; &gt; 18</a:t>
            </a:r>
            <a:r>
              <a:rPr lang="fr-FR" sz="1500" dirty="0">
                <a:solidFill>
                  <a:schemeClr val="tx1"/>
                </a:solidFill>
              </a:rPr>
              <a:t> </a:t>
            </a:r>
            <a:r>
              <a:rPr lang="fr-FR" sz="1500" dirty="0" smtClean="0">
                <a:solidFill>
                  <a:schemeClr val="tx1"/>
                </a:solidFill>
              </a:rPr>
              <a:t>ans ; capables de prendre 1 </a:t>
            </a:r>
            <a:r>
              <a:rPr lang="fr-FR" sz="1500" dirty="0" err="1" smtClean="0">
                <a:solidFill>
                  <a:schemeClr val="tx1"/>
                </a:solidFill>
              </a:rPr>
              <a:t>cp</a:t>
            </a:r>
            <a:r>
              <a:rPr lang="fr-FR" sz="1500" dirty="0" smtClean="0">
                <a:solidFill>
                  <a:schemeClr val="tx1"/>
                </a:solidFill>
              </a:rPr>
              <a:t>/jour</a:t>
            </a:r>
            <a:endParaRPr lang="fr-FR" sz="1500" dirty="0">
              <a:solidFill>
                <a:schemeClr val="tx1"/>
              </a:solidFill>
            </a:endParaRPr>
          </a:p>
        </p:txBody>
      </p:sp>
      <p:sp>
        <p:nvSpPr>
          <p:cNvPr id="23" name="Rectangle à coins arrondis 22"/>
          <p:cNvSpPr/>
          <p:nvPr/>
        </p:nvSpPr>
        <p:spPr>
          <a:xfrm>
            <a:off x="1915753" y="1886836"/>
            <a:ext cx="6103103"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Randomisation 1:1 : HSH séronégatifs pour le VIH</a:t>
            </a:r>
            <a:br>
              <a:rPr lang="fr-FR" sz="1500" dirty="0" smtClean="0">
                <a:solidFill>
                  <a:schemeClr val="tx1"/>
                </a:solidFill>
              </a:rPr>
            </a:br>
            <a:r>
              <a:rPr lang="fr-FR" sz="1500" dirty="0" smtClean="0">
                <a:solidFill>
                  <a:schemeClr val="tx1"/>
                </a:solidFill>
              </a:rPr>
              <a:t>(exclus si traités pour le VHB par TDF/FTC)</a:t>
            </a:r>
            <a:endParaRPr lang="fr-FR" sz="1500" dirty="0">
              <a:solidFill>
                <a:schemeClr val="tx1"/>
              </a:solidFill>
            </a:endParaRPr>
          </a:p>
        </p:txBody>
      </p:sp>
      <p:grpSp>
        <p:nvGrpSpPr>
          <p:cNvPr id="2" name="Grouper 28"/>
          <p:cNvGrpSpPr/>
          <p:nvPr/>
        </p:nvGrpSpPr>
        <p:grpSpPr>
          <a:xfrm>
            <a:off x="1524000" y="3089676"/>
            <a:ext cx="6886608" cy="762000"/>
            <a:chOff x="1524000" y="3201436"/>
            <a:chExt cx="6886608" cy="762000"/>
          </a:xfrm>
        </p:grpSpPr>
        <p:sp>
          <p:nvSpPr>
            <p:cNvPr id="25" name="Rectangle à coins arrondis 24"/>
            <p:cNvSpPr/>
            <p:nvPr/>
          </p:nvSpPr>
          <p:spPr>
            <a:xfrm>
              <a:off x="1524000" y="3201436"/>
              <a:ext cx="3000408"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err="1" smtClean="0">
                  <a:solidFill>
                    <a:schemeClr val="tx1"/>
                  </a:solidFill>
                </a:rPr>
                <a:t>PrEP</a:t>
              </a:r>
              <a:r>
                <a:rPr lang="fr-FR" sz="1500" dirty="0" smtClean="0">
                  <a:solidFill>
                    <a:schemeClr val="tx1"/>
                  </a:solidFill>
                </a:rPr>
                <a:t> par TDF/FTC</a:t>
              </a:r>
            </a:p>
            <a:p>
              <a:pPr algn="ctr"/>
              <a:r>
                <a:rPr lang="fr-FR" sz="1500" b="1" dirty="0" smtClean="0">
                  <a:solidFill>
                    <a:schemeClr val="tx1"/>
                  </a:solidFill>
                </a:rPr>
                <a:t>MAINTENANT (n = 276)</a:t>
              </a:r>
              <a:endParaRPr lang="fr-FR" sz="1500" b="1" dirty="0">
                <a:solidFill>
                  <a:schemeClr val="tx1"/>
                </a:solidFill>
              </a:endParaRPr>
            </a:p>
          </p:txBody>
        </p:sp>
        <p:sp>
          <p:nvSpPr>
            <p:cNvPr id="26" name="Rectangle à coins arrondis 25"/>
            <p:cNvSpPr/>
            <p:nvPr/>
          </p:nvSpPr>
          <p:spPr>
            <a:xfrm>
              <a:off x="5410200" y="3201436"/>
              <a:ext cx="3000408"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err="1" smtClean="0">
                  <a:solidFill>
                    <a:schemeClr val="tx1"/>
                  </a:solidFill>
                </a:rPr>
                <a:t>PrEP</a:t>
              </a:r>
              <a:r>
                <a:rPr lang="fr-FR" sz="1500" dirty="0" smtClean="0">
                  <a:solidFill>
                    <a:schemeClr val="tx1"/>
                  </a:solidFill>
                </a:rPr>
                <a:t> </a:t>
              </a:r>
              <a:r>
                <a:rPr lang="fr-FR" sz="1500" dirty="0">
                  <a:solidFill>
                    <a:schemeClr val="tx1"/>
                  </a:solidFill>
                </a:rPr>
                <a:t>par TDF/FTC</a:t>
              </a:r>
            </a:p>
            <a:p>
              <a:pPr algn="ctr"/>
              <a:r>
                <a:rPr lang="fr-FR" sz="1500" b="1" dirty="0" smtClean="0">
                  <a:solidFill>
                    <a:schemeClr val="tx1"/>
                  </a:solidFill>
                </a:rPr>
                <a:t>APRÈS 12 MOIS (n = 269)</a:t>
              </a:r>
              <a:endParaRPr lang="fr-FR" sz="1500" b="1" dirty="0">
                <a:solidFill>
                  <a:schemeClr val="tx1"/>
                </a:solidFill>
              </a:endParaRPr>
            </a:p>
          </p:txBody>
        </p:sp>
      </p:grpSp>
      <p:sp>
        <p:nvSpPr>
          <p:cNvPr id="27" name="Rectangle à coins arrondis 26"/>
          <p:cNvSpPr/>
          <p:nvPr/>
        </p:nvSpPr>
        <p:spPr>
          <a:xfrm>
            <a:off x="1915753" y="4118560"/>
            <a:ext cx="6103103" cy="5334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Suivi tous les </a:t>
            </a:r>
            <a:r>
              <a:rPr lang="fr-FR" sz="1500" b="1" dirty="0" smtClean="0">
                <a:solidFill>
                  <a:schemeClr val="tx1"/>
                </a:solidFill>
              </a:rPr>
              <a:t>3 mois </a:t>
            </a:r>
            <a:r>
              <a:rPr lang="fr-FR" sz="1500" dirty="0" smtClean="0">
                <a:solidFill>
                  <a:schemeClr val="tx1"/>
                </a:solidFill>
              </a:rPr>
              <a:t>pendant 24 mois</a:t>
            </a:r>
            <a:endParaRPr lang="fr-FR" sz="1500" dirty="0">
              <a:solidFill>
                <a:schemeClr val="tx1"/>
              </a:solidFill>
            </a:endParaRPr>
          </a:p>
        </p:txBody>
      </p:sp>
      <p:sp>
        <p:nvSpPr>
          <p:cNvPr id="28" name="Rectangle à coins arrondis 27"/>
          <p:cNvSpPr/>
          <p:nvPr/>
        </p:nvSpPr>
        <p:spPr>
          <a:xfrm>
            <a:off x="1915753" y="4743400"/>
            <a:ext cx="6103103"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Critère principal : recrutement à partir d’avril 2014 –</a:t>
            </a:r>
            <a:br>
              <a:rPr lang="fr-FR" sz="1500" dirty="0" smtClean="0">
                <a:solidFill>
                  <a:schemeClr val="tx1"/>
                </a:solidFill>
              </a:rPr>
            </a:br>
            <a:r>
              <a:rPr lang="fr-FR" sz="1500" dirty="0" smtClean="0">
                <a:solidFill>
                  <a:schemeClr val="tx1"/>
                </a:solidFill>
              </a:rPr>
              <a:t>séroconversion au VIH dans les 12 mois</a:t>
            </a:r>
            <a:endParaRPr lang="fr-FR" sz="1500" dirty="0">
              <a:solidFill>
                <a:schemeClr val="tx1"/>
              </a:solidFill>
            </a:endParaRPr>
          </a:p>
        </p:txBody>
      </p:sp>
      <p:cxnSp>
        <p:nvCxnSpPr>
          <p:cNvPr id="31" name="Connecteur droit 30"/>
          <p:cNvCxnSpPr/>
          <p:nvPr/>
        </p:nvCxnSpPr>
        <p:spPr>
          <a:xfrm rot="5400000">
            <a:off x="4821711" y="1752600"/>
            <a:ext cx="266884" cy="1588"/>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a:stCxn id="23" idx="2"/>
          </p:cNvCxnSpPr>
          <p:nvPr/>
        </p:nvCxnSpPr>
        <p:spPr>
          <a:xfrm rot="5400000">
            <a:off x="4208873" y="2331244"/>
            <a:ext cx="440841" cy="1076024"/>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a:stCxn id="23" idx="2"/>
          </p:cNvCxnSpPr>
          <p:nvPr/>
        </p:nvCxnSpPr>
        <p:spPr>
          <a:xfrm rot="16200000" flipH="1">
            <a:off x="5229952" y="2386188"/>
            <a:ext cx="440840" cy="966135"/>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rot="5400000">
            <a:off x="4821711" y="3984324"/>
            <a:ext cx="266884" cy="1588"/>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Espace réservé du numéro de diapositive 5"/>
          <p:cNvSpPr>
            <a:spLocks noGrp="1"/>
          </p:cNvSpPr>
          <p:nvPr>
            <p:ph type="sldNum" sz="quarter" idx="4"/>
          </p:nvPr>
        </p:nvSpPr>
        <p:spPr>
          <a:xfrm>
            <a:off x="8519994" y="230596"/>
            <a:ext cx="599954" cy="381000"/>
          </a:xfrm>
          <a:prstGeom prst="rect">
            <a:avLst/>
          </a:prstGeom>
        </p:spPr>
        <p:txBody>
          <a:bodyPr vert="horz" lIns="91440" tIns="45720" rIns="91440" bIns="45720" rtlCol="0" anchor="ctr"/>
          <a:lstStyle>
            <a:lvl1pPr algn="ctr" fontAlgn="auto">
              <a:spcBef>
                <a:spcPts val="0"/>
              </a:spcBef>
              <a:spcAft>
                <a:spcPts val="0"/>
              </a:spcAft>
              <a:defRPr sz="1600" b="1">
                <a:solidFill>
                  <a:srgbClr val="005294"/>
                </a:solidFill>
                <a:latin typeface="Arial"/>
                <a:ea typeface="+mn-ea"/>
                <a:cs typeface="Arial"/>
              </a:defRPr>
            </a:lvl1pPr>
          </a:lstStyle>
          <a:p>
            <a:pPr>
              <a:defRPr/>
            </a:pPr>
            <a:fld id="{C1265A62-3229-2D4B-8DAA-B1F424831F0E}" type="slidenum">
              <a:rPr lang="fr-FR" smtClean="0"/>
              <a:pPr>
                <a:defRPr/>
              </a:pPr>
              <a:t>29</a:t>
            </a:fld>
            <a:endParaRPr lang="fr-FR" dirty="0"/>
          </a:p>
        </p:txBody>
      </p:sp>
    </p:spTree>
    <p:extLst>
      <p:ext uri="{BB962C8B-B14F-4D97-AF65-F5344CB8AC3E}">
        <p14:creationId xmlns:p14="http://schemas.microsoft.com/office/powerpoint/2010/main" val="392477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0" y="274638"/>
            <a:ext cx="9144000" cy="1143000"/>
          </a:xfrm>
        </p:spPr>
        <p:txBody>
          <a:bodyPr/>
          <a:lstStyle/>
          <a:p>
            <a:r>
              <a:rPr lang="fr-FR" sz="3600" dirty="0" smtClean="0">
                <a:solidFill>
                  <a:srgbClr val="FF0000"/>
                </a:solidFill>
                <a:ea typeface="ＭＳ Ｐゴシック" charset="-128"/>
                <a:cs typeface="ＭＳ Ｐゴシック" charset="-128"/>
              </a:rPr>
              <a:t>Les enjeux:</a:t>
            </a:r>
            <a:br>
              <a:rPr lang="fr-FR" sz="3600" dirty="0" smtClean="0">
                <a:solidFill>
                  <a:srgbClr val="FF0000"/>
                </a:solidFill>
                <a:ea typeface="ＭＳ Ｐゴシック" charset="-128"/>
                <a:cs typeface="ＭＳ Ｐゴシック" charset="-128"/>
              </a:rPr>
            </a:br>
            <a:r>
              <a:rPr lang="fr-FR" sz="3600" dirty="0" smtClean="0">
                <a:solidFill>
                  <a:srgbClr val="FF0000"/>
                </a:solidFill>
                <a:ea typeface="ＭＳ Ｐゴシック" charset="-128"/>
                <a:cs typeface="ＭＳ Ｐゴシック" charset="-128"/>
              </a:rPr>
              <a:t>Les personnes contaminées qui l’ignorent</a:t>
            </a:r>
          </a:p>
        </p:txBody>
      </p:sp>
      <p:sp>
        <p:nvSpPr>
          <p:cNvPr id="48131" name="Espace réservé du contenu 2"/>
          <p:cNvSpPr>
            <a:spLocks noGrp="1"/>
          </p:cNvSpPr>
          <p:nvPr>
            <p:ph idx="1"/>
          </p:nvPr>
        </p:nvSpPr>
        <p:spPr>
          <a:xfrm>
            <a:off x="571500" y="1904999"/>
            <a:ext cx="8001000" cy="4638309"/>
          </a:xfrm>
        </p:spPr>
        <p:txBody>
          <a:bodyPr>
            <a:normAutofit fontScale="92500" lnSpcReduction="10000"/>
          </a:bodyPr>
          <a:lstStyle/>
          <a:p>
            <a:r>
              <a:rPr lang="fr-FR" sz="3200" dirty="0" smtClean="0">
                <a:ea typeface="ＭＳ Ｐゴシック" charset="-128"/>
                <a:cs typeface="ＭＳ Ｐゴシック" charset="-128"/>
              </a:rPr>
              <a:t>Les personnes qui ignorent leur infection sont les principales sources de contamination.</a:t>
            </a:r>
          </a:p>
          <a:p>
            <a:endParaRPr lang="fr-FR" sz="3200" dirty="0" smtClean="0">
              <a:ea typeface="ＭＳ Ｐゴシック" charset="-128"/>
              <a:cs typeface="ＭＳ Ｐゴシック" charset="-128"/>
            </a:endParaRPr>
          </a:p>
          <a:p>
            <a:r>
              <a:rPr lang="fr-FR" sz="3200" dirty="0" smtClean="0">
                <a:ea typeface="ＭＳ Ｐゴシック" charset="-128"/>
                <a:cs typeface="ＭＳ Ｐゴシック" charset="-128"/>
              </a:rPr>
              <a:t>Les personnes qui ignorent leur infection ne bénéficie pas de traitement.</a:t>
            </a:r>
          </a:p>
          <a:p>
            <a:endParaRPr lang="fr-FR" sz="3200" dirty="0" smtClean="0">
              <a:ea typeface="ＭＳ Ｐゴシック" charset="-128"/>
              <a:cs typeface="ＭＳ Ｐゴシック" charset="-128"/>
            </a:endParaRPr>
          </a:p>
          <a:p>
            <a:r>
              <a:rPr lang="fr-FR" sz="3200" dirty="0" smtClean="0">
                <a:ea typeface="ＭＳ Ｐゴシック" charset="-128"/>
                <a:cs typeface="ＭＳ Ｐゴシック" charset="-128"/>
              </a:rPr>
              <a:t>Le traitement représente un outil de prévention</a:t>
            </a:r>
          </a:p>
        </p:txBody>
      </p:sp>
    </p:spTree>
    <p:extLst>
      <p:ext uri="{BB962C8B-B14F-4D97-AF65-F5344CB8AC3E}">
        <p14:creationId xmlns:p14="http://schemas.microsoft.com/office/powerpoint/2010/main" val="3791157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p:txBody>
          <a:bodyPr/>
          <a:lstStyle/>
          <a:p>
            <a:r>
              <a:rPr lang="fr-FR" dirty="0" smtClean="0"/>
              <a:t>Étude pilote PROUD : séroconversions au VIH</a:t>
            </a:r>
            <a:br>
              <a:rPr lang="fr-FR" dirty="0" smtClean="0"/>
            </a:br>
            <a:r>
              <a:rPr lang="fr-FR" dirty="0" smtClean="0"/>
              <a:t>(résultats en </a:t>
            </a:r>
            <a:r>
              <a:rPr lang="fr-FR" dirty="0" err="1" smtClean="0"/>
              <a:t>ITTm</a:t>
            </a:r>
            <a:r>
              <a:rPr lang="fr-FR" dirty="0" smtClean="0"/>
              <a:t>)</a:t>
            </a:r>
            <a:endParaRPr lang="fr-FR" dirty="0"/>
          </a:p>
        </p:txBody>
      </p:sp>
      <p:sp>
        <p:nvSpPr>
          <p:cNvPr id="36" name="Espace réservé du pied de page 35"/>
          <p:cNvSpPr>
            <a:spLocks noGrp="1"/>
          </p:cNvSpPr>
          <p:nvPr>
            <p:ph type="ftr" sz="quarter" idx="16"/>
          </p:nvPr>
        </p:nvSpPr>
        <p:spPr/>
        <p:txBody>
          <a:bodyPr/>
          <a:lstStyle/>
          <a:p>
            <a:r>
              <a:rPr lang="fr-FR" sz="1200" dirty="0" smtClean="0"/>
              <a:t>CROI 2015 - D’après Mc Cormack S et al., </a:t>
            </a:r>
            <a:r>
              <a:rPr lang="fr-FR" sz="1200" dirty="0" err="1" smtClean="0"/>
              <a:t>abstr</a:t>
            </a:r>
            <a:r>
              <a:rPr lang="fr-FR" sz="1200" dirty="0" smtClean="0"/>
              <a:t>. 22LB, actualisé </a:t>
            </a:r>
            <a:endParaRPr lang="fr-FR" sz="1200" dirty="0"/>
          </a:p>
        </p:txBody>
      </p:sp>
      <p:pic>
        <p:nvPicPr>
          <p:cNvPr id="15362" name="Picture 2"/>
          <p:cNvPicPr>
            <a:picLocks noChangeAspect="1" noChangeArrowheads="1"/>
          </p:cNvPicPr>
          <p:nvPr/>
        </p:nvPicPr>
        <p:blipFill>
          <a:blip r:embed="rId3"/>
          <a:srcRect/>
          <a:stretch>
            <a:fillRect/>
          </a:stretch>
        </p:blipFill>
        <p:spPr bwMode="auto">
          <a:xfrm>
            <a:off x="1878264" y="1828800"/>
            <a:ext cx="5927725" cy="3336925"/>
          </a:xfrm>
          <a:prstGeom prst="rect">
            <a:avLst/>
          </a:prstGeom>
          <a:noFill/>
          <a:ln w="9525">
            <a:noFill/>
            <a:miter lim="800000"/>
            <a:headEnd/>
            <a:tailEnd/>
          </a:ln>
          <a:effectLst/>
        </p:spPr>
      </p:pic>
      <p:sp>
        <p:nvSpPr>
          <p:cNvPr id="17" name="ZoneTexte 16"/>
          <p:cNvSpPr txBox="1"/>
          <p:nvPr/>
        </p:nvSpPr>
        <p:spPr>
          <a:xfrm>
            <a:off x="1739897" y="5177491"/>
            <a:ext cx="284515" cy="307777"/>
          </a:xfrm>
          <a:prstGeom prst="rect">
            <a:avLst/>
          </a:prstGeom>
          <a:noFill/>
        </p:spPr>
        <p:txBody>
          <a:bodyPr wrap="none" rtlCol="0">
            <a:spAutoFit/>
          </a:bodyPr>
          <a:lstStyle/>
          <a:p>
            <a:pPr algn="ctr"/>
            <a:r>
              <a:rPr lang="fr-FR" sz="1400" dirty="0" smtClean="0"/>
              <a:t>0</a:t>
            </a:r>
            <a:endParaRPr lang="fr-FR" sz="1400" dirty="0"/>
          </a:p>
        </p:txBody>
      </p:sp>
      <p:sp>
        <p:nvSpPr>
          <p:cNvPr id="18" name="ZoneTexte 17"/>
          <p:cNvSpPr txBox="1"/>
          <p:nvPr/>
        </p:nvSpPr>
        <p:spPr>
          <a:xfrm>
            <a:off x="2250290" y="5177491"/>
            <a:ext cx="384365" cy="307777"/>
          </a:xfrm>
          <a:prstGeom prst="rect">
            <a:avLst/>
          </a:prstGeom>
          <a:noFill/>
        </p:spPr>
        <p:txBody>
          <a:bodyPr wrap="none" rtlCol="0">
            <a:spAutoFit/>
          </a:bodyPr>
          <a:lstStyle/>
          <a:p>
            <a:pPr algn="ctr"/>
            <a:r>
              <a:rPr lang="fr-FR" sz="1400" dirty="0" smtClean="0"/>
              <a:t>12</a:t>
            </a:r>
            <a:endParaRPr lang="fr-FR" sz="1400" dirty="0"/>
          </a:p>
        </p:txBody>
      </p:sp>
      <p:sp>
        <p:nvSpPr>
          <p:cNvPr id="19" name="ZoneTexte 18"/>
          <p:cNvSpPr txBox="1"/>
          <p:nvPr/>
        </p:nvSpPr>
        <p:spPr>
          <a:xfrm>
            <a:off x="2810608" y="5177491"/>
            <a:ext cx="384365" cy="307777"/>
          </a:xfrm>
          <a:prstGeom prst="rect">
            <a:avLst/>
          </a:prstGeom>
          <a:noFill/>
        </p:spPr>
        <p:txBody>
          <a:bodyPr wrap="none" rtlCol="0">
            <a:spAutoFit/>
          </a:bodyPr>
          <a:lstStyle/>
          <a:p>
            <a:pPr algn="ctr"/>
            <a:r>
              <a:rPr lang="fr-FR" sz="1400" dirty="0" smtClean="0"/>
              <a:t>24</a:t>
            </a:r>
            <a:endParaRPr lang="fr-FR" sz="1400" dirty="0"/>
          </a:p>
        </p:txBody>
      </p:sp>
      <p:sp>
        <p:nvSpPr>
          <p:cNvPr id="20" name="ZoneTexte 19"/>
          <p:cNvSpPr txBox="1"/>
          <p:nvPr/>
        </p:nvSpPr>
        <p:spPr>
          <a:xfrm>
            <a:off x="3370926" y="5177491"/>
            <a:ext cx="384365" cy="307777"/>
          </a:xfrm>
          <a:prstGeom prst="rect">
            <a:avLst/>
          </a:prstGeom>
          <a:noFill/>
        </p:spPr>
        <p:txBody>
          <a:bodyPr wrap="none" rtlCol="0">
            <a:spAutoFit/>
          </a:bodyPr>
          <a:lstStyle/>
          <a:p>
            <a:pPr algn="ctr"/>
            <a:r>
              <a:rPr lang="fr-FR" sz="1400" dirty="0" smtClean="0"/>
              <a:t>36</a:t>
            </a:r>
            <a:endParaRPr lang="fr-FR" sz="1400" dirty="0"/>
          </a:p>
        </p:txBody>
      </p:sp>
      <p:sp>
        <p:nvSpPr>
          <p:cNvPr id="21" name="ZoneTexte 20"/>
          <p:cNvSpPr txBox="1"/>
          <p:nvPr/>
        </p:nvSpPr>
        <p:spPr>
          <a:xfrm>
            <a:off x="3931244" y="5177491"/>
            <a:ext cx="384365" cy="307777"/>
          </a:xfrm>
          <a:prstGeom prst="rect">
            <a:avLst/>
          </a:prstGeom>
          <a:noFill/>
        </p:spPr>
        <p:txBody>
          <a:bodyPr wrap="none" rtlCol="0">
            <a:spAutoFit/>
          </a:bodyPr>
          <a:lstStyle/>
          <a:p>
            <a:pPr algn="ctr"/>
            <a:r>
              <a:rPr lang="fr-FR" sz="1400" dirty="0" smtClean="0"/>
              <a:t>48</a:t>
            </a:r>
            <a:endParaRPr lang="fr-FR" sz="1400" dirty="0"/>
          </a:p>
        </p:txBody>
      </p:sp>
      <p:sp>
        <p:nvSpPr>
          <p:cNvPr id="24" name="ZoneTexte 23"/>
          <p:cNvSpPr txBox="1"/>
          <p:nvPr/>
        </p:nvSpPr>
        <p:spPr>
          <a:xfrm>
            <a:off x="4491562" y="5177491"/>
            <a:ext cx="384365" cy="307777"/>
          </a:xfrm>
          <a:prstGeom prst="rect">
            <a:avLst/>
          </a:prstGeom>
          <a:noFill/>
        </p:spPr>
        <p:txBody>
          <a:bodyPr wrap="none" rtlCol="0">
            <a:spAutoFit/>
          </a:bodyPr>
          <a:lstStyle/>
          <a:p>
            <a:pPr algn="ctr"/>
            <a:r>
              <a:rPr lang="fr-FR" sz="1400" dirty="0" smtClean="0"/>
              <a:t>60</a:t>
            </a:r>
            <a:endParaRPr lang="fr-FR" sz="1400" dirty="0"/>
          </a:p>
        </p:txBody>
      </p:sp>
      <p:sp>
        <p:nvSpPr>
          <p:cNvPr id="29" name="ZoneTexte 28"/>
          <p:cNvSpPr txBox="1"/>
          <p:nvPr/>
        </p:nvSpPr>
        <p:spPr>
          <a:xfrm>
            <a:off x="4857785" y="5177491"/>
            <a:ext cx="284515" cy="307777"/>
          </a:xfrm>
          <a:prstGeom prst="rect">
            <a:avLst/>
          </a:prstGeom>
          <a:noFill/>
        </p:spPr>
        <p:txBody>
          <a:bodyPr wrap="none" rtlCol="0">
            <a:spAutoFit/>
          </a:bodyPr>
          <a:lstStyle/>
          <a:p>
            <a:pPr algn="ctr"/>
            <a:r>
              <a:rPr lang="fr-FR" sz="1400" dirty="0" smtClean="0"/>
              <a:t>0</a:t>
            </a:r>
            <a:endParaRPr lang="fr-FR" sz="1400" dirty="0"/>
          </a:p>
        </p:txBody>
      </p:sp>
      <p:sp>
        <p:nvSpPr>
          <p:cNvPr id="30" name="ZoneTexte 29"/>
          <p:cNvSpPr txBox="1"/>
          <p:nvPr/>
        </p:nvSpPr>
        <p:spPr>
          <a:xfrm>
            <a:off x="5368178" y="5177491"/>
            <a:ext cx="384365" cy="307777"/>
          </a:xfrm>
          <a:prstGeom prst="rect">
            <a:avLst/>
          </a:prstGeom>
          <a:noFill/>
        </p:spPr>
        <p:txBody>
          <a:bodyPr wrap="none" rtlCol="0">
            <a:spAutoFit/>
          </a:bodyPr>
          <a:lstStyle/>
          <a:p>
            <a:pPr algn="ctr"/>
            <a:r>
              <a:rPr lang="fr-FR" sz="1400" dirty="0" smtClean="0"/>
              <a:t>12</a:t>
            </a:r>
            <a:endParaRPr lang="fr-FR" sz="1400" dirty="0"/>
          </a:p>
        </p:txBody>
      </p:sp>
      <p:sp>
        <p:nvSpPr>
          <p:cNvPr id="34" name="ZoneTexte 33"/>
          <p:cNvSpPr txBox="1"/>
          <p:nvPr/>
        </p:nvSpPr>
        <p:spPr>
          <a:xfrm>
            <a:off x="5928496" y="5177491"/>
            <a:ext cx="384365" cy="307777"/>
          </a:xfrm>
          <a:prstGeom prst="rect">
            <a:avLst/>
          </a:prstGeom>
          <a:noFill/>
        </p:spPr>
        <p:txBody>
          <a:bodyPr wrap="none" rtlCol="0">
            <a:spAutoFit/>
          </a:bodyPr>
          <a:lstStyle/>
          <a:p>
            <a:pPr algn="ctr"/>
            <a:r>
              <a:rPr lang="fr-FR" sz="1400" dirty="0" smtClean="0"/>
              <a:t>24</a:t>
            </a:r>
            <a:endParaRPr lang="fr-FR" sz="1400" dirty="0"/>
          </a:p>
        </p:txBody>
      </p:sp>
      <p:sp>
        <p:nvSpPr>
          <p:cNvPr id="35" name="ZoneTexte 34"/>
          <p:cNvSpPr txBox="1"/>
          <p:nvPr/>
        </p:nvSpPr>
        <p:spPr>
          <a:xfrm>
            <a:off x="6488814" y="5177491"/>
            <a:ext cx="384365" cy="307777"/>
          </a:xfrm>
          <a:prstGeom prst="rect">
            <a:avLst/>
          </a:prstGeom>
          <a:noFill/>
        </p:spPr>
        <p:txBody>
          <a:bodyPr wrap="none" rtlCol="0">
            <a:spAutoFit/>
          </a:bodyPr>
          <a:lstStyle/>
          <a:p>
            <a:pPr algn="ctr"/>
            <a:r>
              <a:rPr lang="fr-FR" sz="1400" dirty="0" smtClean="0"/>
              <a:t>36</a:t>
            </a:r>
            <a:endParaRPr lang="fr-FR" sz="1400" dirty="0"/>
          </a:p>
        </p:txBody>
      </p:sp>
      <p:sp>
        <p:nvSpPr>
          <p:cNvPr id="37" name="ZoneTexte 36"/>
          <p:cNvSpPr txBox="1"/>
          <p:nvPr/>
        </p:nvSpPr>
        <p:spPr>
          <a:xfrm>
            <a:off x="7049132" y="5177491"/>
            <a:ext cx="384365" cy="307777"/>
          </a:xfrm>
          <a:prstGeom prst="rect">
            <a:avLst/>
          </a:prstGeom>
          <a:noFill/>
        </p:spPr>
        <p:txBody>
          <a:bodyPr wrap="none" rtlCol="0">
            <a:spAutoFit/>
          </a:bodyPr>
          <a:lstStyle/>
          <a:p>
            <a:pPr algn="ctr"/>
            <a:r>
              <a:rPr lang="fr-FR" sz="1400" dirty="0" smtClean="0"/>
              <a:t>48</a:t>
            </a:r>
            <a:endParaRPr lang="fr-FR" sz="1400" dirty="0"/>
          </a:p>
        </p:txBody>
      </p:sp>
      <p:sp>
        <p:nvSpPr>
          <p:cNvPr id="40" name="ZoneTexte 39"/>
          <p:cNvSpPr txBox="1"/>
          <p:nvPr/>
        </p:nvSpPr>
        <p:spPr>
          <a:xfrm>
            <a:off x="7609450" y="5177491"/>
            <a:ext cx="384365" cy="307777"/>
          </a:xfrm>
          <a:prstGeom prst="rect">
            <a:avLst/>
          </a:prstGeom>
          <a:noFill/>
        </p:spPr>
        <p:txBody>
          <a:bodyPr wrap="none" rtlCol="0">
            <a:spAutoFit/>
          </a:bodyPr>
          <a:lstStyle/>
          <a:p>
            <a:pPr algn="ctr"/>
            <a:r>
              <a:rPr lang="fr-FR" sz="1400" dirty="0" smtClean="0"/>
              <a:t>60</a:t>
            </a:r>
            <a:endParaRPr lang="fr-FR" sz="1400" dirty="0"/>
          </a:p>
        </p:txBody>
      </p:sp>
      <p:sp>
        <p:nvSpPr>
          <p:cNvPr id="41" name="ZoneTexte 40"/>
          <p:cNvSpPr txBox="1"/>
          <p:nvPr/>
        </p:nvSpPr>
        <p:spPr>
          <a:xfrm>
            <a:off x="3563236" y="5521533"/>
            <a:ext cx="2589120" cy="307777"/>
          </a:xfrm>
          <a:prstGeom prst="rect">
            <a:avLst/>
          </a:prstGeom>
          <a:noFill/>
        </p:spPr>
        <p:txBody>
          <a:bodyPr wrap="none" rtlCol="0">
            <a:spAutoFit/>
          </a:bodyPr>
          <a:lstStyle/>
          <a:p>
            <a:pPr algn="ctr"/>
            <a:r>
              <a:rPr lang="fr-FR" sz="1400" b="1" dirty="0" smtClean="0"/>
              <a:t>Semaines depuis l’inclusion</a:t>
            </a:r>
            <a:endParaRPr lang="fr-FR" sz="1400" b="1" dirty="0"/>
          </a:p>
        </p:txBody>
      </p:sp>
      <p:sp>
        <p:nvSpPr>
          <p:cNvPr id="42" name="ZoneTexte 41"/>
          <p:cNvSpPr txBox="1"/>
          <p:nvPr/>
        </p:nvSpPr>
        <p:spPr>
          <a:xfrm>
            <a:off x="2108748" y="956301"/>
            <a:ext cx="2181920" cy="523220"/>
          </a:xfrm>
          <a:prstGeom prst="rect">
            <a:avLst/>
          </a:prstGeom>
          <a:noFill/>
        </p:spPr>
        <p:txBody>
          <a:bodyPr wrap="none" rtlCol="0">
            <a:spAutoFit/>
          </a:bodyPr>
          <a:lstStyle/>
          <a:p>
            <a:pPr algn="ctr"/>
            <a:r>
              <a:rPr lang="fr-FR" sz="1400" b="1" dirty="0" smtClean="0"/>
              <a:t> </a:t>
            </a:r>
            <a:r>
              <a:rPr lang="fr-FR" sz="1400" b="1" dirty="0" err="1" smtClean="0"/>
              <a:t>PrEP</a:t>
            </a:r>
            <a:r>
              <a:rPr lang="fr-FR" sz="1400" b="1" dirty="0" smtClean="0"/>
              <a:t> immédiate (n = 3)</a:t>
            </a:r>
          </a:p>
          <a:p>
            <a:pPr algn="ctr"/>
            <a:r>
              <a:rPr lang="fr-FR" sz="1400" dirty="0"/>
              <a:t>1,3/100 </a:t>
            </a:r>
            <a:r>
              <a:rPr lang="fr-FR" sz="1400" dirty="0" err="1"/>
              <a:t>patients.année</a:t>
            </a:r>
            <a:r>
              <a:rPr lang="fr-FR" sz="1400" dirty="0"/>
              <a:t> </a:t>
            </a:r>
            <a:endParaRPr lang="fr-FR" sz="1400" b="1" dirty="0"/>
          </a:p>
        </p:txBody>
      </p:sp>
      <p:sp>
        <p:nvSpPr>
          <p:cNvPr id="43" name="ZoneTexte 42"/>
          <p:cNvSpPr txBox="1"/>
          <p:nvPr/>
        </p:nvSpPr>
        <p:spPr>
          <a:xfrm>
            <a:off x="5384280" y="980261"/>
            <a:ext cx="2081369" cy="523220"/>
          </a:xfrm>
          <a:prstGeom prst="rect">
            <a:avLst/>
          </a:prstGeom>
          <a:noFill/>
        </p:spPr>
        <p:txBody>
          <a:bodyPr wrap="none" rtlCol="0">
            <a:spAutoFit/>
          </a:bodyPr>
          <a:lstStyle/>
          <a:p>
            <a:pPr algn="ctr"/>
            <a:r>
              <a:rPr lang="fr-FR" sz="1400" b="1" dirty="0" err="1" smtClean="0"/>
              <a:t>PrEP</a:t>
            </a:r>
            <a:r>
              <a:rPr lang="fr-FR" sz="1400" b="1" dirty="0" smtClean="0"/>
              <a:t> différée (n = 19)</a:t>
            </a:r>
          </a:p>
          <a:p>
            <a:pPr algn="ctr"/>
            <a:r>
              <a:rPr lang="fr-FR" sz="1400" dirty="0"/>
              <a:t>8,9/100 </a:t>
            </a:r>
            <a:r>
              <a:rPr lang="fr-FR" sz="1400" dirty="0" err="1" smtClean="0"/>
              <a:t>patients.année</a:t>
            </a:r>
            <a:r>
              <a:rPr lang="fr-FR" sz="1400" dirty="0" smtClean="0"/>
              <a:t>* </a:t>
            </a:r>
            <a:endParaRPr lang="fr-FR" sz="1400" b="1" dirty="0"/>
          </a:p>
        </p:txBody>
      </p:sp>
      <p:sp>
        <p:nvSpPr>
          <p:cNvPr id="2" name="ZoneTexte 1"/>
          <p:cNvSpPr txBox="1"/>
          <p:nvPr/>
        </p:nvSpPr>
        <p:spPr>
          <a:xfrm>
            <a:off x="4689921" y="6020093"/>
            <a:ext cx="3597785" cy="276999"/>
          </a:xfrm>
          <a:prstGeom prst="rect">
            <a:avLst/>
          </a:prstGeom>
          <a:noFill/>
        </p:spPr>
        <p:txBody>
          <a:bodyPr wrap="none" rtlCol="0">
            <a:spAutoFit/>
          </a:bodyPr>
          <a:lstStyle/>
          <a:p>
            <a:r>
              <a:rPr lang="fr-FR" sz="1200" dirty="0" smtClean="0"/>
              <a:t>*Prescription </a:t>
            </a:r>
            <a:r>
              <a:rPr lang="fr-FR" sz="1200" dirty="0"/>
              <a:t>de 174 prophylaxies </a:t>
            </a:r>
            <a:r>
              <a:rPr lang="fr-FR" sz="1200" dirty="0" err="1"/>
              <a:t>post-</a:t>
            </a:r>
            <a:r>
              <a:rPr lang="fr-FR" sz="1200" dirty="0" err="1" smtClean="0"/>
              <a:t>exposition</a:t>
            </a:r>
            <a:r>
              <a:rPr lang="fr-FR" sz="1200" dirty="0" smtClean="0"/>
              <a:t>. </a:t>
            </a:r>
            <a:endParaRPr lang="fr-FR" sz="1200" dirty="0"/>
          </a:p>
        </p:txBody>
      </p:sp>
      <p:sp>
        <p:nvSpPr>
          <p:cNvPr id="22" name="Espace réservé du numéro de diapositive 5"/>
          <p:cNvSpPr>
            <a:spLocks noGrp="1"/>
          </p:cNvSpPr>
          <p:nvPr>
            <p:ph type="sldNum" sz="quarter" idx="4"/>
          </p:nvPr>
        </p:nvSpPr>
        <p:spPr>
          <a:xfrm>
            <a:off x="8519994" y="230596"/>
            <a:ext cx="599954" cy="381000"/>
          </a:xfrm>
          <a:prstGeom prst="rect">
            <a:avLst/>
          </a:prstGeom>
        </p:spPr>
        <p:txBody>
          <a:bodyPr vert="horz" lIns="91440" tIns="45720" rIns="91440" bIns="45720" rtlCol="0" anchor="ctr"/>
          <a:lstStyle>
            <a:lvl1pPr algn="ctr" fontAlgn="auto">
              <a:spcBef>
                <a:spcPts val="0"/>
              </a:spcBef>
              <a:spcAft>
                <a:spcPts val="0"/>
              </a:spcAft>
              <a:defRPr sz="1600" b="1">
                <a:solidFill>
                  <a:srgbClr val="005294"/>
                </a:solidFill>
                <a:latin typeface="Arial"/>
                <a:ea typeface="+mn-ea"/>
                <a:cs typeface="Arial"/>
              </a:defRPr>
            </a:lvl1pPr>
          </a:lstStyle>
          <a:p>
            <a:pPr>
              <a:defRPr/>
            </a:pPr>
            <a:fld id="{C1265A62-3229-2D4B-8DAA-B1F424831F0E}" type="slidenum">
              <a:rPr lang="fr-FR" smtClean="0"/>
              <a:pPr>
                <a:defRPr/>
              </a:pPr>
              <a:t>30</a:t>
            </a:fld>
            <a:endParaRPr lang="fr-FR" dirty="0"/>
          </a:p>
        </p:txBody>
      </p:sp>
    </p:spTree>
    <p:extLst>
      <p:ext uri="{BB962C8B-B14F-4D97-AF65-F5344CB8AC3E}">
        <p14:creationId xmlns:p14="http://schemas.microsoft.com/office/powerpoint/2010/main" val="1295410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3200" y="152400"/>
            <a:ext cx="8737600" cy="6540500"/>
          </a:xfrm>
          <a:prstGeom prst="rect">
            <a:avLst/>
          </a:prstGeom>
        </p:spPr>
      </p:pic>
    </p:spTree>
    <p:extLst>
      <p:ext uri="{BB962C8B-B14F-4D97-AF65-F5344CB8AC3E}">
        <p14:creationId xmlns:p14="http://schemas.microsoft.com/office/powerpoint/2010/main" val="315404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4313" y="147423"/>
            <a:ext cx="8839200" cy="1143000"/>
          </a:xfrm>
        </p:spPr>
        <p:txBody>
          <a:bodyPr>
            <a:normAutofit fontScale="90000"/>
          </a:bodyPr>
          <a:lstStyle/>
          <a:p>
            <a:pPr eaLnBrk="1" hangingPunct="1"/>
            <a:r>
              <a:rPr lang="en-US" dirty="0"/>
              <a:t>Efficacy of HIV Prevention Strategies From Randomized Clinical Trials</a:t>
            </a:r>
          </a:p>
        </p:txBody>
      </p:sp>
      <p:sp>
        <p:nvSpPr>
          <p:cNvPr id="21507"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r>
              <a:rPr lang="fr-FR" sz="1400" dirty="0" err="1">
                <a:solidFill>
                  <a:prstClr val="black">
                    <a:lumMod val="95000"/>
                    <a:lumOff val="5000"/>
                  </a:prstClr>
                </a:solidFill>
                <a:latin typeface="Calibri"/>
              </a:rPr>
              <a:t>Abdool</a:t>
            </a:r>
            <a:r>
              <a:rPr lang="fr-FR" sz="1400" dirty="0">
                <a:solidFill>
                  <a:prstClr val="black">
                    <a:lumMod val="95000"/>
                    <a:lumOff val="5000"/>
                  </a:prstClr>
                </a:solidFill>
                <a:latin typeface="Calibri"/>
              </a:rPr>
              <a:t> Karim SS, et al. Lancet. 2011;[Epub </a:t>
            </a:r>
            <a:r>
              <a:rPr lang="fr-FR" sz="1400" dirty="0" err="1">
                <a:solidFill>
                  <a:prstClr val="black">
                    <a:lumMod val="95000"/>
                    <a:lumOff val="5000"/>
                  </a:prstClr>
                </a:solidFill>
                <a:latin typeface="Calibri"/>
              </a:rPr>
              <a:t>ahead</a:t>
            </a:r>
            <a:r>
              <a:rPr lang="fr-FR" sz="1400" dirty="0">
                <a:solidFill>
                  <a:prstClr val="black">
                    <a:lumMod val="95000"/>
                    <a:lumOff val="5000"/>
                  </a:prstClr>
                </a:solidFill>
                <a:latin typeface="Calibri"/>
              </a:rPr>
              <a:t> of </a:t>
            </a:r>
            <a:r>
              <a:rPr lang="fr-FR" sz="1400" dirty="0" err="1">
                <a:solidFill>
                  <a:prstClr val="black">
                    <a:lumMod val="95000"/>
                    <a:lumOff val="5000"/>
                  </a:prstClr>
                </a:solidFill>
                <a:latin typeface="Calibri"/>
              </a:rPr>
              <a:t>print</a:t>
            </a:r>
            <a:r>
              <a:rPr lang="fr-FR" sz="1400" dirty="0">
                <a:solidFill>
                  <a:prstClr val="black">
                    <a:lumMod val="95000"/>
                    <a:lumOff val="5000"/>
                  </a:prstClr>
                </a:solidFill>
                <a:latin typeface="Calibri"/>
              </a:rPr>
              <a:t>]. </a:t>
            </a:r>
            <a:endParaRPr lang="en-US" sz="1400" dirty="0">
              <a:solidFill>
                <a:prstClr val="black">
                  <a:lumMod val="95000"/>
                  <a:lumOff val="5000"/>
                </a:prstClr>
              </a:solidFill>
              <a:latin typeface="Calibri"/>
            </a:endParaRPr>
          </a:p>
        </p:txBody>
      </p:sp>
      <p:cxnSp>
        <p:nvCxnSpPr>
          <p:cNvPr id="21508" name="Straight Connector 5"/>
          <p:cNvCxnSpPr>
            <a:cxnSpLocks noChangeShapeType="1"/>
          </p:cNvCxnSpPr>
          <p:nvPr/>
        </p:nvCxnSpPr>
        <p:spPr bwMode="auto">
          <a:xfrm>
            <a:off x="2651125" y="5770563"/>
            <a:ext cx="4714875" cy="0"/>
          </a:xfrm>
          <a:prstGeom prst="line">
            <a:avLst/>
          </a:prstGeom>
          <a:noFill/>
          <a:ln w="28575">
            <a:solidFill>
              <a:schemeClr val="tx1"/>
            </a:solidFill>
            <a:round/>
            <a:headEnd/>
            <a:tailEnd/>
          </a:ln>
        </p:spPr>
      </p:cxnSp>
      <p:cxnSp>
        <p:nvCxnSpPr>
          <p:cNvPr id="21509" name="Straight Connector 7"/>
          <p:cNvCxnSpPr>
            <a:cxnSpLocks noChangeShapeType="1"/>
          </p:cNvCxnSpPr>
          <p:nvPr/>
        </p:nvCxnSpPr>
        <p:spPr bwMode="auto">
          <a:xfrm rot="5400000">
            <a:off x="2636043" y="5803107"/>
            <a:ext cx="61913" cy="0"/>
          </a:xfrm>
          <a:prstGeom prst="line">
            <a:avLst/>
          </a:prstGeom>
          <a:noFill/>
          <a:ln w="28575">
            <a:solidFill>
              <a:schemeClr val="tx1"/>
            </a:solidFill>
            <a:round/>
            <a:headEnd/>
            <a:tailEnd/>
          </a:ln>
        </p:spPr>
      </p:cxnSp>
      <p:cxnSp>
        <p:nvCxnSpPr>
          <p:cNvPr id="21510" name="Straight Connector 9"/>
          <p:cNvCxnSpPr>
            <a:cxnSpLocks noChangeShapeType="1"/>
          </p:cNvCxnSpPr>
          <p:nvPr/>
        </p:nvCxnSpPr>
        <p:spPr bwMode="auto">
          <a:xfrm rot="5400000">
            <a:off x="3396456" y="5803107"/>
            <a:ext cx="61913" cy="0"/>
          </a:xfrm>
          <a:prstGeom prst="line">
            <a:avLst/>
          </a:prstGeom>
          <a:noFill/>
          <a:ln w="28575">
            <a:solidFill>
              <a:schemeClr val="tx1"/>
            </a:solidFill>
            <a:round/>
            <a:headEnd/>
            <a:tailEnd/>
          </a:ln>
        </p:spPr>
      </p:cxnSp>
      <p:cxnSp>
        <p:nvCxnSpPr>
          <p:cNvPr id="21511" name="Straight Connector 11"/>
          <p:cNvCxnSpPr>
            <a:cxnSpLocks noChangeShapeType="1"/>
          </p:cNvCxnSpPr>
          <p:nvPr/>
        </p:nvCxnSpPr>
        <p:spPr bwMode="auto">
          <a:xfrm rot="5400000">
            <a:off x="4158456" y="5803107"/>
            <a:ext cx="61913" cy="0"/>
          </a:xfrm>
          <a:prstGeom prst="line">
            <a:avLst/>
          </a:prstGeom>
          <a:noFill/>
          <a:ln w="28575">
            <a:solidFill>
              <a:schemeClr val="tx1"/>
            </a:solidFill>
            <a:round/>
            <a:headEnd/>
            <a:tailEnd/>
          </a:ln>
        </p:spPr>
      </p:cxnSp>
      <p:cxnSp>
        <p:nvCxnSpPr>
          <p:cNvPr id="21512" name="Straight Connector 13"/>
          <p:cNvCxnSpPr>
            <a:cxnSpLocks noChangeShapeType="1"/>
          </p:cNvCxnSpPr>
          <p:nvPr/>
        </p:nvCxnSpPr>
        <p:spPr bwMode="auto">
          <a:xfrm rot="5400000">
            <a:off x="4918868" y="5803107"/>
            <a:ext cx="61913" cy="0"/>
          </a:xfrm>
          <a:prstGeom prst="line">
            <a:avLst/>
          </a:prstGeom>
          <a:noFill/>
          <a:ln w="28575">
            <a:solidFill>
              <a:schemeClr val="tx1"/>
            </a:solidFill>
            <a:round/>
            <a:headEnd/>
            <a:tailEnd/>
          </a:ln>
        </p:spPr>
      </p:cxnSp>
      <p:cxnSp>
        <p:nvCxnSpPr>
          <p:cNvPr id="21513" name="Straight Connector 15"/>
          <p:cNvCxnSpPr>
            <a:cxnSpLocks noChangeShapeType="1"/>
          </p:cNvCxnSpPr>
          <p:nvPr/>
        </p:nvCxnSpPr>
        <p:spPr bwMode="auto">
          <a:xfrm rot="5400000">
            <a:off x="5680868" y="5803107"/>
            <a:ext cx="61913" cy="0"/>
          </a:xfrm>
          <a:prstGeom prst="line">
            <a:avLst/>
          </a:prstGeom>
          <a:noFill/>
          <a:ln w="28575">
            <a:solidFill>
              <a:schemeClr val="tx1"/>
            </a:solidFill>
            <a:round/>
            <a:headEnd/>
            <a:tailEnd/>
          </a:ln>
        </p:spPr>
      </p:cxnSp>
      <p:cxnSp>
        <p:nvCxnSpPr>
          <p:cNvPr id="21514" name="Straight Connector 17"/>
          <p:cNvCxnSpPr>
            <a:cxnSpLocks noChangeShapeType="1"/>
          </p:cNvCxnSpPr>
          <p:nvPr/>
        </p:nvCxnSpPr>
        <p:spPr bwMode="auto">
          <a:xfrm rot="5400000">
            <a:off x="6441281" y="5803107"/>
            <a:ext cx="61913" cy="0"/>
          </a:xfrm>
          <a:prstGeom prst="line">
            <a:avLst/>
          </a:prstGeom>
          <a:noFill/>
          <a:ln w="28575">
            <a:solidFill>
              <a:schemeClr val="tx1"/>
            </a:solidFill>
            <a:round/>
            <a:headEnd/>
            <a:tailEnd/>
          </a:ln>
        </p:spPr>
      </p:cxnSp>
      <p:cxnSp>
        <p:nvCxnSpPr>
          <p:cNvPr id="21515" name="Straight Connector 19"/>
          <p:cNvCxnSpPr>
            <a:cxnSpLocks noChangeShapeType="1"/>
          </p:cNvCxnSpPr>
          <p:nvPr/>
        </p:nvCxnSpPr>
        <p:spPr bwMode="auto">
          <a:xfrm rot="5400000">
            <a:off x="4789487" y="4008438"/>
            <a:ext cx="3540125" cy="0"/>
          </a:xfrm>
          <a:prstGeom prst="line">
            <a:avLst/>
          </a:prstGeom>
          <a:noFill/>
          <a:ln w="28575">
            <a:solidFill>
              <a:schemeClr val="tx1"/>
            </a:solidFill>
            <a:round/>
            <a:headEnd/>
            <a:tailEnd/>
          </a:ln>
        </p:spPr>
      </p:cxnSp>
      <p:cxnSp>
        <p:nvCxnSpPr>
          <p:cNvPr id="21516" name="Straight Connector 21"/>
          <p:cNvCxnSpPr>
            <a:cxnSpLocks noChangeShapeType="1"/>
          </p:cNvCxnSpPr>
          <p:nvPr/>
        </p:nvCxnSpPr>
        <p:spPr bwMode="auto">
          <a:xfrm>
            <a:off x="563563" y="2230438"/>
            <a:ext cx="8202612" cy="0"/>
          </a:xfrm>
          <a:prstGeom prst="line">
            <a:avLst/>
          </a:prstGeom>
          <a:noFill/>
          <a:ln w="28575">
            <a:solidFill>
              <a:schemeClr val="tx1"/>
            </a:solidFill>
            <a:round/>
            <a:headEnd/>
            <a:tailEnd/>
          </a:ln>
        </p:spPr>
      </p:cxnSp>
      <p:cxnSp>
        <p:nvCxnSpPr>
          <p:cNvPr id="21517" name="Straight Connector 23"/>
          <p:cNvCxnSpPr>
            <a:cxnSpLocks noChangeShapeType="1"/>
          </p:cNvCxnSpPr>
          <p:nvPr/>
        </p:nvCxnSpPr>
        <p:spPr bwMode="auto">
          <a:xfrm>
            <a:off x="5519738" y="2486025"/>
            <a:ext cx="957262" cy="0"/>
          </a:xfrm>
          <a:prstGeom prst="line">
            <a:avLst/>
          </a:prstGeom>
          <a:noFill/>
          <a:ln w="28575">
            <a:solidFill>
              <a:schemeClr val="accent2"/>
            </a:solidFill>
            <a:round/>
            <a:headEnd/>
            <a:tailEnd/>
          </a:ln>
        </p:spPr>
      </p:cxnSp>
      <p:sp>
        <p:nvSpPr>
          <p:cNvPr id="21518" name="Rectangle 24"/>
          <p:cNvSpPr>
            <a:spLocks noChangeArrowheads="1"/>
          </p:cNvSpPr>
          <p:nvPr/>
        </p:nvSpPr>
        <p:spPr bwMode="auto">
          <a:xfrm>
            <a:off x="6199188" y="2390775"/>
            <a:ext cx="146050"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19" name="Rectangle 25"/>
          <p:cNvSpPr>
            <a:spLocks noChangeArrowheads="1"/>
          </p:cNvSpPr>
          <p:nvPr/>
        </p:nvSpPr>
        <p:spPr bwMode="auto">
          <a:xfrm>
            <a:off x="5386388" y="2840038"/>
            <a:ext cx="147637" cy="147637"/>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20" name="Rectangle 26"/>
          <p:cNvSpPr>
            <a:spLocks noChangeArrowheads="1"/>
          </p:cNvSpPr>
          <p:nvPr/>
        </p:nvSpPr>
        <p:spPr bwMode="auto">
          <a:xfrm>
            <a:off x="4994275" y="3267075"/>
            <a:ext cx="146050"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21" name="Rectangle 27"/>
          <p:cNvSpPr>
            <a:spLocks noChangeArrowheads="1"/>
          </p:cNvSpPr>
          <p:nvPr/>
        </p:nvSpPr>
        <p:spPr bwMode="auto">
          <a:xfrm>
            <a:off x="4651375" y="3700463"/>
            <a:ext cx="146050"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22" name="Rectangle 28"/>
          <p:cNvSpPr>
            <a:spLocks noChangeArrowheads="1"/>
          </p:cNvSpPr>
          <p:nvPr/>
        </p:nvSpPr>
        <p:spPr bwMode="auto">
          <a:xfrm>
            <a:off x="4257675" y="4125913"/>
            <a:ext cx="147638"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23" name="Rectangle 29"/>
          <p:cNvSpPr>
            <a:spLocks noChangeArrowheads="1"/>
          </p:cNvSpPr>
          <p:nvPr/>
        </p:nvSpPr>
        <p:spPr bwMode="auto">
          <a:xfrm>
            <a:off x="4184650" y="4559300"/>
            <a:ext cx="146050"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24" name="Rectangle 30"/>
          <p:cNvSpPr>
            <a:spLocks noChangeArrowheads="1"/>
          </p:cNvSpPr>
          <p:nvPr/>
        </p:nvSpPr>
        <p:spPr bwMode="auto">
          <a:xfrm>
            <a:off x="4017963" y="4994275"/>
            <a:ext cx="146050"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sp>
        <p:nvSpPr>
          <p:cNvPr id="21525" name="Rectangle 31"/>
          <p:cNvSpPr>
            <a:spLocks noChangeArrowheads="1"/>
          </p:cNvSpPr>
          <p:nvPr/>
        </p:nvSpPr>
        <p:spPr bwMode="auto">
          <a:xfrm>
            <a:off x="3817938" y="5419725"/>
            <a:ext cx="146050" cy="146050"/>
          </a:xfrm>
          <a:prstGeom prst="rect">
            <a:avLst/>
          </a:prstGeom>
          <a:solidFill>
            <a:schemeClr val="accent2"/>
          </a:solidFill>
          <a:ln w="9525">
            <a:noFill/>
            <a:round/>
            <a:headEnd/>
            <a:tailEnd/>
          </a:ln>
        </p:spPr>
        <p:txBody>
          <a:bodyPr>
            <a:prstTxWarp prst="textNoShape">
              <a:avLst/>
            </a:prstTxWarp>
          </a:bodyPr>
          <a:lstStyle/>
          <a:p>
            <a:pPr>
              <a:lnSpc>
                <a:spcPct val="90000"/>
              </a:lnSpc>
              <a:spcBef>
                <a:spcPct val="35000"/>
              </a:spcBef>
              <a:spcAft>
                <a:spcPct val="25000"/>
              </a:spcAft>
              <a:buClr>
                <a:srgbClr val="800080"/>
              </a:buClr>
              <a:buFont typeface="Arial" charset="0"/>
              <a:buChar char="•"/>
            </a:pPr>
            <a:endParaRPr lang="fr-FR" sz="1600">
              <a:solidFill>
                <a:prstClr val="white"/>
              </a:solidFill>
              <a:latin typeface="Calibri"/>
            </a:endParaRPr>
          </a:p>
        </p:txBody>
      </p:sp>
      <p:cxnSp>
        <p:nvCxnSpPr>
          <p:cNvPr id="21526" name="Straight Connector 32"/>
          <p:cNvCxnSpPr>
            <a:cxnSpLocks noChangeShapeType="1"/>
          </p:cNvCxnSpPr>
          <p:nvPr/>
        </p:nvCxnSpPr>
        <p:spPr bwMode="auto">
          <a:xfrm>
            <a:off x="4575175" y="2928938"/>
            <a:ext cx="1304925" cy="0"/>
          </a:xfrm>
          <a:prstGeom prst="line">
            <a:avLst/>
          </a:prstGeom>
          <a:noFill/>
          <a:ln w="28575">
            <a:solidFill>
              <a:schemeClr val="accent2"/>
            </a:solidFill>
            <a:round/>
            <a:headEnd/>
            <a:tailEnd/>
          </a:ln>
        </p:spPr>
      </p:cxnSp>
      <p:cxnSp>
        <p:nvCxnSpPr>
          <p:cNvPr id="21527" name="Straight Connector 34"/>
          <p:cNvCxnSpPr>
            <a:cxnSpLocks noChangeShapeType="1"/>
          </p:cNvCxnSpPr>
          <p:nvPr/>
        </p:nvCxnSpPr>
        <p:spPr bwMode="auto">
          <a:xfrm>
            <a:off x="3622675" y="3354388"/>
            <a:ext cx="2282825" cy="0"/>
          </a:xfrm>
          <a:prstGeom prst="line">
            <a:avLst/>
          </a:prstGeom>
          <a:noFill/>
          <a:ln w="28575">
            <a:solidFill>
              <a:schemeClr val="accent2"/>
            </a:solidFill>
            <a:round/>
            <a:headEnd/>
            <a:tailEnd/>
          </a:ln>
        </p:spPr>
      </p:cxnSp>
      <p:cxnSp>
        <p:nvCxnSpPr>
          <p:cNvPr id="21528" name="Straight Connector 36"/>
          <p:cNvCxnSpPr>
            <a:cxnSpLocks noChangeShapeType="1"/>
          </p:cNvCxnSpPr>
          <p:nvPr/>
        </p:nvCxnSpPr>
        <p:spPr bwMode="auto">
          <a:xfrm>
            <a:off x="4149725" y="3786188"/>
            <a:ext cx="976313" cy="0"/>
          </a:xfrm>
          <a:prstGeom prst="line">
            <a:avLst/>
          </a:prstGeom>
          <a:noFill/>
          <a:ln w="28575">
            <a:solidFill>
              <a:schemeClr val="accent2"/>
            </a:solidFill>
            <a:round/>
            <a:headEnd/>
            <a:tailEnd/>
          </a:ln>
        </p:spPr>
      </p:cxnSp>
      <p:cxnSp>
        <p:nvCxnSpPr>
          <p:cNvPr id="21529" name="Straight Connector 39"/>
          <p:cNvCxnSpPr>
            <a:cxnSpLocks noChangeShapeType="1"/>
          </p:cNvCxnSpPr>
          <p:nvPr/>
        </p:nvCxnSpPr>
        <p:spPr bwMode="auto">
          <a:xfrm>
            <a:off x="3219450" y="4211638"/>
            <a:ext cx="1847850" cy="0"/>
          </a:xfrm>
          <a:prstGeom prst="line">
            <a:avLst/>
          </a:prstGeom>
          <a:noFill/>
          <a:ln w="28575">
            <a:solidFill>
              <a:schemeClr val="accent2"/>
            </a:solidFill>
            <a:round/>
            <a:headEnd/>
            <a:tailEnd/>
          </a:ln>
        </p:spPr>
      </p:cxnSp>
      <p:cxnSp>
        <p:nvCxnSpPr>
          <p:cNvPr id="21530" name="Straight Connector 41"/>
          <p:cNvCxnSpPr>
            <a:cxnSpLocks noChangeShapeType="1"/>
          </p:cNvCxnSpPr>
          <p:nvPr/>
        </p:nvCxnSpPr>
        <p:spPr bwMode="auto">
          <a:xfrm>
            <a:off x="3532188" y="4646613"/>
            <a:ext cx="1389062" cy="0"/>
          </a:xfrm>
          <a:prstGeom prst="line">
            <a:avLst/>
          </a:prstGeom>
          <a:noFill/>
          <a:ln w="28575">
            <a:solidFill>
              <a:schemeClr val="accent2"/>
            </a:solidFill>
            <a:round/>
            <a:headEnd/>
            <a:tailEnd/>
          </a:ln>
        </p:spPr>
      </p:cxnSp>
      <p:cxnSp>
        <p:nvCxnSpPr>
          <p:cNvPr id="21531" name="Straight Connector 43"/>
          <p:cNvCxnSpPr>
            <a:cxnSpLocks noChangeShapeType="1"/>
          </p:cNvCxnSpPr>
          <p:nvPr/>
        </p:nvCxnSpPr>
        <p:spPr bwMode="auto">
          <a:xfrm>
            <a:off x="2987675" y="5087938"/>
            <a:ext cx="1936750" cy="0"/>
          </a:xfrm>
          <a:prstGeom prst="line">
            <a:avLst/>
          </a:prstGeom>
          <a:noFill/>
          <a:ln w="28575">
            <a:solidFill>
              <a:schemeClr val="accent2"/>
            </a:solidFill>
            <a:round/>
            <a:headEnd/>
            <a:tailEnd/>
          </a:ln>
        </p:spPr>
      </p:cxnSp>
      <p:cxnSp>
        <p:nvCxnSpPr>
          <p:cNvPr id="21532" name="Straight Connector 45"/>
          <p:cNvCxnSpPr>
            <a:cxnSpLocks noChangeShapeType="1"/>
          </p:cNvCxnSpPr>
          <p:nvPr/>
        </p:nvCxnSpPr>
        <p:spPr bwMode="auto">
          <a:xfrm>
            <a:off x="2697163" y="5505450"/>
            <a:ext cx="1936750" cy="0"/>
          </a:xfrm>
          <a:prstGeom prst="line">
            <a:avLst/>
          </a:prstGeom>
          <a:noFill/>
          <a:ln w="28575">
            <a:solidFill>
              <a:schemeClr val="accent2"/>
            </a:solidFill>
            <a:round/>
            <a:headEnd/>
            <a:tailEnd/>
          </a:ln>
        </p:spPr>
      </p:cxnSp>
      <p:sp>
        <p:nvSpPr>
          <p:cNvPr id="21533" name="TextBox 46"/>
          <p:cNvSpPr txBox="1">
            <a:spLocks noChangeArrowheads="1"/>
          </p:cNvSpPr>
          <p:nvPr/>
        </p:nvSpPr>
        <p:spPr bwMode="auto">
          <a:xfrm>
            <a:off x="6173788" y="5803900"/>
            <a:ext cx="596900"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100</a:t>
            </a:r>
          </a:p>
        </p:txBody>
      </p:sp>
      <p:sp>
        <p:nvSpPr>
          <p:cNvPr id="21534" name="TextBox 47"/>
          <p:cNvSpPr txBox="1">
            <a:spLocks noChangeArrowheads="1"/>
          </p:cNvSpPr>
          <p:nvPr/>
        </p:nvSpPr>
        <p:spPr bwMode="auto">
          <a:xfrm>
            <a:off x="2384425" y="5803900"/>
            <a:ext cx="595313"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0</a:t>
            </a:r>
          </a:p>
        </p:txBody>
      </p:sp>
      <p:sp>
        <p:nvSpPr>
          <p:cNvPr id="21535" name="TextBox 50"/>
          <p:cNvSpPr txBox="1">
            <a:spLocks noChangeArrowheads="1"/>
          </p:cNvSpPr>
          <p:nvPr/>
        </p:nvSpPr>
        <p:spPr bwMode="auto">
          <a:xfrm>
            <a:off x="3141663" y="5803900"/>
            <a:ext cx="595312"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20</a:t>
            </a:r>
          </a:p>
        </p:txBody>
      </p:sp>
      <p:sp>
        <p:nvSpPr>
          <p:cNvPr id="21536" name="TextBox 52"/>
          <p:cNvSpPr txBox="1">
            <a:spLocks noChangeArrowheads="1"/>
          </p:cNvSpPr>
          <p:nvPr/>
        </p:nvSpPr>
        <p:spPr bwMode="auto">
          <a:xfrm>
            <a:off x="3900488" y="5803900"/>
            <a:ext cx="595312"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40</a:t>
            </a:r>
          </a:p>
        </p:txBody>
      </p:sp>
      <p:sp>
        <p:nvSpPr>
          <p:cNvPr id="21537" name="TextBox 54"/>
          <p:cNvSpPr txBox="1">
            <a:spLocks noChangeArrowheads="1"/>
          </p:cNvSpPr>
          <p:nvPr/>
        </p:nvSpPr>
        <p:spPr bwMode="auto">
          <a:xfrm>
            <a:off x="4657725" y="5803900"/>
            <a:ext cx="595313"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60</a:t>
            </a:r>
          </a:p>
        </p:txBody>
      </p:sp>
      <p:sp>
        <p:nvSpPr>
          <p:cNvPr id="21538" name="TextBox 56"/>
          <p:cNvSpPr txBox="1">
            <a:spLocks noChangeArrowheads="1"/>
          </p:cNvSpPr>
          <p:nvPr/>
        </p:nvSpPr>
        <p:spPr bwMode="auto">
          <a:xfrm>
            <a:off x="5416550" y="5803900"/>
            <a:ext cx="595313"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80</a:t>
            </a:r>
          </a:p>
        </p:txBody>
      </p:sp>
      <p:sp>
        <p:nvSpPr>
          <p:cNvPr id="21539" name="TextBox 58"/>
          <p:cNvSpPr txBox="1">
            <a:spLocks noChangeArrowheads="1"/>
          </p:cNvSpPr>
          <p:nvPr/>
        </p:nvSpPr>
        <p:spPr bwMode="auto">
          <a:xfrm>
            <a:off x="2676525" y="6057900"/>
            <a:ext cx="3775075" cy="339725"/>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Efficacy (%)</a:t>
            </a:r>
          </a:p>
        </p:txBody>
      </p:sp>
      <p:sp>
        <p:nvSpPr>
          <p:cNvPr id="21540" name="TextBox 59"/>
          <p:cNvSpPr txBox="1">
            <a:spLocks noChangeArrowheads="1"/>
          </p:cNvSpPr>
          <p:nvPr/>
        </p:nvSpPr>
        <p:spPr bwMode="auto">
          <a:xfrm>
            <a:off x="458788" y="1863725"/>
            <a:ext cx="1643062" cy="339725"/>
          </a:xfrm>
          <a:prstGeom prst="rect">
            <a:avLst/>
          </a:prstGeom>
          <a:noFill/>
          <a:ln w="9525">
            <a:noFill/>
            <a:miter lim="800000"/>
            <a:headEnd/>
            <a:tailEnd/>
          </a:ln>
        </p:spPr>
        <p:txBody>
          <a:bodyPr>
            <a:prstTxWarp prst="textNoShape">
              <a:avLst/>
            </a:prstTxWarp>
            <a:spAutoFit/>
          </a:bodyPr>
          <a:lstStyle/>
          <a:p>
            <a:r>
              <a:rPr lang="en-US" sz="1600" dirty="0">
                <a:solidFill>
                  <a:prstClr val="white"/>
                </a:solidFill>
                <a:latin typeface="Calibri"/>
              </a:rPr>
              <a:t>Study</a:t>
            </a:r>
          </a:p>
        </p:txBody>
      </p:sp>
      <p:sp>
        <p:nvSpPr>
          <p:cNvPr id="21541" name="TextBox 60"/>
          <p:cNvSpPr txBox="1">
            <a:spLocks noChangeArrowheads="1"/>
          </p:cNvSpPr>
          <p:nvPr/>
        </p:nvSpPr>
        <p:spPr bwMode="auto">
          <a:xfrm>
            <a:off x="6400800" y="1863725"/>
            <a:ext cx="2501900" cy="338138"/>
          </a:xfrm>
          <a:prstGeom prst="rect">
            <a:avLst/>
          </a:prstGeom>
          <a:noFill/>
          <a:ln w="9525">
            <a:noFill/>
            <a:miter lim="800000"/>
            <a:headEnd/>
            <a:tailEnd/>
          </a:ln>
        </p:spPr>
        <p:txBody>
          <a:bodyPr>
            <a:prstTxWarp prst="textNoShape">
              <a:avLst/>
            </a:prstTxWarp>
            <a:spAutoFit/>
          </a:bodyPr>
          <a:lstStyle/>
          <a:p>
            <a:pPr algn="ctr"/>
            <a:r>
              <a:rPr lang="en-US" sz="1600">
                <a:solidFill>
                  <a:prstClr val="white"/>
                </a:solidFill>
                <a:latin typeface="Calibri"/>
              </a:rPr>
              <a:t>Effect Size, % (95% CI)</a:t>
            </a:r>
          </a:p>
        </p:txBody>
      </p:sp>
      <p:sp>
        <p:nvSpPr>
          <p:cNvPr id="21542" name="TextBox 61"/>
          <p:cNvSpPr txBox="1">
            <a:spLocks noChangeArrowheads="1"/>
          </p:cNvSpPr>
          <p:nvPr/>
        </p:nvSpPr>
        <p:spPr bwMode="auto">
          <a:xfrm>
            <a:off x="458788" y="2292350"/>
            <a:ext cx="4284662" cy="436563"/>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ART for prevention; HPTN 052, Africa, </a:t>
            </a:r>
            <a:br>
              <a:rPr lang="en-US" sz="1400">
                <a:solidFill>
                  <a:prstClr val="white"/>
                </a:solidFill>
                <a:latin typeface="Calibri"/>
              </a:rPr>
            </a:br>
            <a:r>
              <a:rPr lang="en-US" sz="1400">
                <a:solidFill>
                  <a:prstClr val="white"/>
                </a:solidFill>
                <a:latin typeface="Calibri"/>
              </a:rPr>
              <a:t>Asia, Americas</a:t>
            </a:r>
            <a:endParaRPr lang="en-US" sz="1400" baseline="30000">
              <a:solidFill>
                <a:prstClr val="white"/>
              </a:solidFill>
              <a:latin typeface="Calibri"/>
            </a:endParaRPr>
          </a:p>
        </p:txBody>
      </p:sp>
      <p:sp>
        <p:nvSpPr>
          <p:cNvPr id="21543" name="TextBox 62"/>
          <p:cNvSpPr txBox="1">
            <a:spLocks noChangeArrowheads="1"/>
          </p:cNvSpPr>
          <p:nvPr/>
        </p:nvSpPr>
        <p:spPr bwMode="auto">
          <a:xfrm>
            <a:off x="458788" y="2722563"/>
            <a:ext cx="4284662" cy="436562"/>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PrEP for discordant couples;</a:t>
            </a:r>
            <a:br>
              <a:rPr lang="en-US" sz="1400">
                <a:solidFill>
                  <a:prstClr val="white"/>
                </a:solidFill>
                <a:latin typeface="Calibri"/>
              </a:rPr>
            </a:br>
            <a:r>
              <a:rPr lang="en-US" sz="1400">
                <a:solidFill>
                  <a:prstClr val="white"/>
                </a:solidFill>
                <a:latin typeface="Calibri"/>
              </a:rPr>
              <a:t>Partners PrEP, Uganda, Kenya</a:t>
            </a:r>
            <a:endParaRPr lang="en-US" sz="1400" baseline="30000">
              <a:solidFill>
                <a:prstClr val="white"/>
              </a:solidFill>
              <a:latin typeface="Calibri"/>
            </a:endParaRPr>
          </a:p>
        </p:txBody>
      </p:sp>
      <p:sp>
        <p:nvSpPr>
          <p:cNvPr id="21544" name="TextBox 63"/>
          <p:cNvSpPr txBox="1">
            <a:spLocks noChangeArrowheads="1"/>
          </p:cNvSpPr>
          <p:nvPr/>
        </p:nvSpPr>
        <p:spPr bwMode="auto">
          <a:xfrm>
            <a:off x="458788" y="3152775"/>
            <a:ext cx="4284662" cy="436563"/>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PrEP for heterosexual men and </a:t>
            </a:r>
            <a:br>
              <a:rPr lang="en-US" sz="1400">
                <a:solidFill>
                  <a:prstClr val="white"/>
                </a:solidFill>
                <a:latin typeface="Calibri"/>
              </a:rPr>
            </a:br>
            <a:r>
              <a:rPr lang="en-US" sz="1400">
                <a:solidFill>
                  <a:prstClr val="white"/>
                </a:solidFill>
                <a:latin typeface="Calibri"/>
              </a:rPr>
              <a:t>women; TDF2, Botswana</a:t>
            </a:r>
            <a:endParaRPr lang="en-US" sz="1400" baseline="30000">
              <a:solidFill>
                <a:prstClr val="white"/>
              </a:solidFill>
              <a:latin typeface="Calibri"/>
            </a:endParaRPr>
          </a:p>
        </p:txBody>
      </p:sp>
      <p:sp>
        <p:nvSpPr>
          <p:cNvPr id="21545" name="TextBox 64"/>
          <p:cNvSpPr txBox="1">
            <a:spLocks noChangeArrowheads="1"/>
          </p:cNvSpPr>
          <p:nvPr/>
        </p:nvSpPr>
        <p:spPr bwMode="auto">
          <a:xfrm>
            <a:off x="458788" y="3582988"/>
            <a:ext cx="4284662" cy="436562"/>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Medical male circumcision; </a:t>
            </a:r>
            <a:br>
              <a:rPr lang="en-US" sz="1400">
                <a:solidFill>
                  <a:prstClr val="white"/>
                </a:solidFill>
                <a:latin typeface="Calibri"/>
              </a:rPr>
            </a:br>
            <a:r>
              <a:rPr lang="en-US" sz="1400">
                <a:solidFill>
                  <a:prstClr val="white"/>
                </a:solidFill>
                <a:latin typeface="Calibri"/>
              </a:rPr>
              <a:t>Orange Farm, Rakai, Kisumu</a:t>
            </a:r>
            <a:endParaRPr lang="en-US" sz="1400" baseline="30000">
              <a:solidFill>
                <a:prstClr val="white"/>
              </a:solidFill>
              <a:latin typeface="Calibri"/>
            </a:endParaRPr>
          </a:p>
        </p:txBody>
      </p:sp>
      <p:sp>
        <p:nvSpPr>
          <p:cNvPr id="21546" name="TextBox 65"/>
          <p:cNvSpPr txBox="1">
            <a:spLocks noChangeArrowheads="1"/>
          </p:cNvSpPr>
          <p:nvPr/>
        </p:nvSpPr>
        <p:spPr bwMode="auto">
          <a:xfrm>
            <a:off x="458788" y="4013200"/>
            <a:ext cx="4284662" cy="438150"/>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PrEP for MSMs; iPrEX, Americas, </a:t>
            </a:r>
            <a:br>
              <a:rPr lang="en-US" sz="1400">
                <a:solidFill>
                  <a:prstClr val="white"/>
                </a:solidFill>
                <a:latin typeface="Calibri"/>
              </a:rPr>
            </a:br>
            <a:r>
              <a:rPr lang="en-US" sz="1400">
                <a:solidFill>
                  <a:prstClr val="white"/>
                </a:solidFill>
                <a:latin typeface="Calibri"/>
              </a:rPr>
              <a:t>Thailand, South Africa</a:t>
            </a:r>
            <a:endParaRPr lang="en-US" sz="1400" baseline="30000">
              <a:solidFill>
                <a:prstClr val="white"/>
              </a:solidFill>
              <a:latin typeface="Calibri"/>
            </a:endParaRPr>
          </a:p>
        </p:txBody>
      </p:sp>
      <p:sp>
        <p:nvSpPr>
          <p:cNvPr id="21547" name="TextBox 66"/>
          <p:cNvSpPr txBox="1">
            <a:spLocks noChangeArrowheads="1"/>
          </p:cNvSpPr>
          <p:nvPr/>
        </p:nvSpPr>
        <p:spPr bwMode="auto">
          <a:xfrm>
            <a:off x="458788" y="4443413"/>
            <a:ext cx="4284662" cy="438150"/>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Sexually transmitted diseases </a:t>
            </a:r>
            <a:br>
              <a:rPr lang="en-US" sz="1400">
                <a:solidFill>
                  <a:prstClr val="white"/>
                </a:solidFill>
                <a:latin typeface="Calibri"/>
              </a:rPr>
            </a:br>
            <a:r>
              <a:rPr lang="en-US" sz="1400">
                <a:solidFill>
                  <a:prstClr val="white"/>
                </a:solidFill>
                <a:latin typeface="Calibri"/>
              </a:rPr>
              <a:t>treatment; Mwanza, Tanzania</a:t>
            </a:r>
            <a:endParaRPr lang="en-US" sz="1400" baseline="30000">
              <a:solidFill>
                <a:prstClr val="white"/>
              </a:solidFill>
              <a:latin typeface="Calibri"/>
            </a:endParaRPr>
          </a:p>
        </p:txBody>
      </p:sp>
      <p:sp>
        <p:nvSpPr>
          <p:cNvPr id="21548" name="TextBox 67"/>
          <p:cNvSpPr txBox="1">
            <a:spLocks noChangeArrowheads="1"/>
          </p:cNvSpPr>
          <p:nvPr/>
        </p:nvSpPr>
        <p:spPr bwMode="auto">
          <a:xfrm>
            <a:off x="458788" y="4875213"/>
            <a:ext cx="4284662" cy="436562"/>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Microbicide;</a:t>
            </a:r>
            <a:br>
              <a:rPr lang="en-US" sz="1400">
                <a:solidFill>
                  <a:prstClr val="white"/>
                </a:solidFill>
                <a:latin typeface="Calibri"/>
              </a:rPr>
            </a:br>
            <a:r>
              <a:rPr lang="en-US" sz="1400">
                <a:solidFill>
                  <a:prstClr val="white"/>
                </a:solidFill>
                <a:latin typeface="Calibri"/>
              </a:rPr>
              <a:t>CAPRISA 004, South Africa</a:t>
            </a:r>
            <a:endParaRPr lang="en-US" sz="1400" baseline="30000">
              <a:solidFill>
                <a:prstClr val="white"/>
              </a:solidFill>
              <a:latin typeface="Calibri"/>
            </a:endParaRPr>
          </a:p>
        </p:txBody>
      </p:sp>
      <p:sp>
        <p:nvSpPr>
          <p:cNvPr id="21549" name="TextBox 68"/>
          <p:cNvSpPr txBox="1">
            <a:spLocks noChangeArrowheads="1"/>
          </p:cNvSpPr>
          <p:nvPr/>
        </p:nvSpPr>
        <p:spPr bwMode="auto">
          <a:xfrm>
            <a:off x="458788" y="5305425"/>
            <a:ext cx="4284662" cy="436563"/>
          </a:xfrm>
          <a:prstGeom prst="rect">
            <a:avLst/>
          </a:prstGeom>
          <a:noFill/>
          <a:ln w="9525">
            <a:noFill/>
            <a:miter lim="800000"/>
            <a:headEnd/>
            <a:tailEnd/>
          </a:ln>
        </p:spPr>
        <p:txBody>
          <a:bodyPr>
            <a:prstTxWarp prst="textNoShape">
              <a:avLst/>
            </a:prstTxWarp>
            <a:spAutoFit/>
          </a:bodyPr>
          <a:lstStyle/>
          <a:p>
            <a:pPr>
              <a:lnSpc>
                <a:spcPct val="80000"/>
              </a:lnSpc>
            </a:pPr>
            <a:r>
              <a:rPr lang="en-US" sz="1400">
                <a:solidFill>
                  <a:prstClr val="white"/>
                </a:solidFill>
                <a:latin typeface="Calibri"/>
              </a:rPr>
              <a:t>HIV vaccine;</a:t>
            </a:r>
            <a:br>
              <a:rPr lang="en-US" sz="1400">
                <a:solidFill>
                  <a:prstClr val="white"/>
                </a:solidFill>
                <a:latin typeface="Calibri"/>
              </a:rPr>
            </a:br>
            <a:r>
              <a:rPr lang="en-US" sz="1400">
                <a:solidFill>
                  <a:prstClr val="white"/>
                </a:solidFill>
                <a:latin typeface="Calibri"/>
              </a:rPr>
              <a:t>RV144, Thailand</a:t>
            </a:r>
            <a:endParaRPr lang="en-US" sz="1400" baseline="30000">
              <a:solidFill>
                <a:prstClr val="white"/>
              </a:solidFill>
              <a:latin typeface="Calibri"/>
            </a:endParaRPr>
          </a:p>
        </p:txBody>
      </p:sp>
      <p:sp>
        <p:nvSpPr>
          <p:cNvPr id="21550" name="TextBox 69"/>
          <p:cNvSpPr txBox="1">
            <a:spLocks noChangeArrowheads="1"/>
          </p:cNvSpPr>
          <p:nvPr/>
        </p:nvSpPr>
        <p:spPr bwMode="auto">
          <a:xfrm>
            <a:off x="6888163" y="2378075"/>
            <a:ext cx="1657350" cy="265113"/>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96 (73-99)</a:t>
            </a:r>
            <a:endParaRPr lang="en-US" sz="1400" baseline="30000">
              <a:solidFill>
                <a:prstClr val="white"/>
              </a:solidFill>
              <a:latin typeface="Calibri"/>
            </a:endParaRPr>
          </a:p>
        </p:txBody>
      </p:sp>
      <p:sp>
        <p:nvSpPr>
          <p:cNvPr id="21551" name="TextBox 70"/>
          <p:cNvSpPr txBox="1">
            <a:spLocks noChangeArrowheads="1"/>
          </p:cNvSpPr>
          <p:nvPr/>
        </p:nvSpPr>
        <p:spPr bwMode="auto">
          <a:xfrm>
            <a:off x="6888163" y="2808288"/>
            <a:ext cx="1657350" cy="265112"/>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73 (49-85)</a:t>
            </a:r>
            <a:endParaRPr lang="en-US" sz="1400" baseline="30000">
              <a:solidFill>
                <a:prstClr val="white"/>
              </a:solidFill>
              <a:latin typeface="Calibri"/>
            </a:endParaRPr>
          </a:p>
        </p:txBody>
      </p:sp>
      <p:sp>
        <p:nvSpPr>
          <p:cNvPr id="21552" name="TextBox 71"/>
          <p:cNvSpPr txBox="1">
            <a:spLocks noChangeArrowheads="1"/>
          </p:cNvSpPr>
          <p:nvPr/>
        </p:nvSpPr>
        <p:spPr bwMode="auto">
          <a:xfrm>
            <a:off x="6888163" y="3238500"/>
            <a:ext cx="1657350" cy="265113"/>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63 (21-84)</a:t>
            </a:r>
            <a:endParaRPr lang="en-US" sz="1400" baseline="30000">
              <a:solidFill>
                <a:prstClr val="white"/>
              </a:solidFill>
              <a:latin typeface="Calibri"/>
            </a:endParaRPr>
          </a:p>
        </p:txBody>
      </p:sp>
      <p:sp>
        <p:nvSpPr>
          <p:cNvPr id="21553" name="TextBox 72"/>
          <p:cNvSpPr txBox="1">
            <a:spLocks noChangeArrowheads="1"/>
          </p:cNvSpPr>
          <p:nvPr/>
        </p:nvSpPr>
        <p:spPr bwMode="auto">
          <a:xfrm>
            <a:off x="6888163" y="3668713"/>
            <a:ext cx="1657350" cy="265112"/>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54 (38-66)</a:t>
            </a:r>
            <a:endParaRPr lang="en-US" sz="1400" baseline="30000">
              <a:solidFill>
                <a:prstClr val="white"/>
              </a:solidFill>
              <a:latin typeface="Calibri"/>
            </a:endParaRPr>
          </a:p>
        </p:txBody>
      </p:sp>
      <p:sp>
        <p:nvSpPr>
          <p:cNvPr id="21554" name="TextBox 73"/>
          <p:cNvSpPr txBox="1">
            <a:spLocks noChangeArrowheads="1"/>
          </p:cNvSpPr>
          <p:nvPr/>
        </p:nvSpPr>
        <p:spPr bwMode="auto">
          <a:xfrm>
            <a:off x="6888163" y="4100513"/>
            <a:ext cx="1657350" cy="263525"/>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44 (15-63)</a:t>
            </a:r>
            <a:endParaRPr lang="en-US" sz="1400" baseline="30000">
              <a:solidFill>
                <a:prstClr val="white"/>
              </a:solidFill>
              <a:latin typeface="Calibri"/>
            </a:endParaRPr>
          </a:p>
        </p:txBody>
      </p:sp>
      <p:sp>
        <p:nvSpPr>
          <p:cNvPr id="21555" name="TextBox 74"/>
          <p:cNvSpPr txBox="1">
            <a:spLocks noChangeArrowheads="1"/>
          </p:cNvSpPr>
          <p:nvPr/>
        </p:nvSpPr>
        <p:spPr bwMode="auto">
          <a:xfrm>
            <a:off x="6888163" y="4530725"/>
            <a:ext cx="1657350" cy="263525"/>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42 (21-58)</a:t>
            </a:r>
            <a:endParaRPr lang="en-US" sz="1400" baseline="30000">
              <a:solidFill>
                <a:prstClr val="white"/>
              </a:solidFill>
              <a:latin typeface="Calibri"/>
            </a:endParaRPr>
          </a:p>
        </p:txBody>
      </p:sp>
      <p:sp>
        <p:nvSpPr>
          <p:cNvPr id="21556" name="TextBox 75"/>
          <p:cNvSpPr txBox="1">
            <a:spLocks noChangeArrowheads="1"/>
          </p:cNvSpPr>
          <p:nvPr/>
        </p:nvSpPr>
        <p:spPr bwMode="auto">
          <a:xfrm>
            <a:off x="6888163" y="4960938"/>
            <a:ext cx="1657350" cy="265112"/>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39 (6-60)</a:t>
            </a:r>
            <a:endParaRPr lang="en-US" sz="1400" baseline="30000">
              <a:solidFill>
                <a:prstClr val="white"/>
              </a:solidFill>
              <a:latin typeface="Calibri"/>
            </a:endParaRPr>
          </a:p>
        </p:txBody>
      </p:sp>
      <p:sp>
        <p:nvSpPr>
          <p:cNvPr id="21557" name="TextBox 76"/>
          <p:cNvSpPr txBox="1">
            <a:spLocks noChangeArrowheads="1"/>
          </p:cNvSpPr>
          <p:nvPr/>
        </p:nvSpPr>
        <p:spPr bwMode="auto">
          <a:xfrm>
            <a:off x="6888163" y="5391150"/>
            <a:ext cx="1657350" cy="265113"/>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a:solidFill>
                  <a:prstClr val="white"/>
                </a:solidFill>
                <a:latin typeface="Calibri"/>
              </a:rPr>
              <a:t>31 (1-51)</a:t>
            </a:r>
            <a:endParaRPr lang="en-US" sz="1400" baseline="30000">
              <a:solidFill>
                <a:prstClr val="white"/>
              </a:solidFill>
              <a:latin typeface="Calibri"/>
            </a:endParaRPr>
          </a:p>
        </p:txBody>
      </p:sp>
    </p:spTree>
    <p:extLst>
      <p:ext uri="{BB962C8B-B14F-4D97-AF65-F5344CB8AC3E}">
        <p14:creationId xmlns:p14="http://schemas.microsoft.com/office/powerpoint/2010/main" val="3728192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4400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1"/>
          <p:cNvPicPr>
            <a:picLocks noChangeAspect="1"/>
          </p:cNvPicPr>
          <p:nvPr/>
        </p:nvPicPr>
        <p:blipFill>
          <a:blip r:embed="rId2"/>
          <a:srcRect/>
          <a:stretch>
            <a:fillRect/>
          </a:stretch>
        </p:blipFill>
        <p:spPr bwMode="auto">
          <a:xfrm>
            <a:off x="192775" y="147423"/>
            <a:ext cx="8776878" cy="6504418"/>
          </a:xfrm>
          <a:prstGeom prst="rect">
            <a:avLst/>
          </a:prstGeom>
          <a:noFill/>
          <a:ln w="9525">
            <a:noFill/>
            <a:miter lim="800000"/>
            <a:headEnd/>
            <a:tailEnd/>
          </a:ln>
        </p:spPr>
      </p:pic>
      <p:sp>
        <p:nvSpPr>
          <p:cNvPr id="53251" name="ZoneTexte 2"/>
          <p:cNvSpPr txBox="1">
            <a:spLocks noChangeArrowheads="1"/>
          </p:cNvSpPr>
          <p:nvPr/>
        </p:nvSpPr>
        <p:spPr bwMode="auto">
          <a:xfrm>
            <a:off x="1600200" y="-36126"/>
            <a:ext cx="7543800" cy="862013"/>
          </a:xfrm>
          <a:prstGeom prst="rect">
            <a:avLst/>
          </a:prstGeom>
          <a:noFill/>
          <a:ln w="9525">
            <a:noFill/>
            <a:miter lim="800000"/>
            <a:headEnd/>
            <a:tailEnd/>
          </a:ln>
        </p:spPr>
        <p:txBody>
          <a:bodyPr>
            <a:prstTxWarp prst="textNoShape">
              <a:avLst/>
            </a:prstTxWarp>
            <a:spAutoFit/>
          </a:bodyPr>
          <a:lstStyle/>
          <a:p>
            <a:r>
              <a:rPr lang="fr-FR" sz="3200" dirty="0">
                <a:solidFill>
                  <a:srgbClr val="4F6228"/>
                </a:solidFill>
                <a:latin typeface="Calibri" charset="0"/>
              </a:rPr>
              <a:t>Une seule voie pour infléchir l’épidémie?</a:t>
            </a:r>
          </a:p>
          <a:p>
            <a:endParaRPr lang="fr-FR" dirty="0">
              <a:solidFill>
                <a:prstClr val="black"/>
              </a:solidFill>
              <a:latin typeface="Calisto MT"/>
            </a:endParaRPr>
          </a:p>
        </p:txBody>
      </p:sp>
    </p:spTree>
    <p:extLst>
      <p:ext uri="{BB962C8B-B14F-4D97-AF65-F5344CB8AC3E}">
        <p14:creationId xmlns:p14="http://schemas.microsoft.com/office/powerpoint/2010/main" val="1499900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re 1"/>
          <p:cNvSpPr>
            <a:spLocks noGrp="1"/>
          </p:cNvSpPr>
          <p:nvPr>
            <p:ph type="title"/>
          </p:nvPr>
        </p:nvSpPr>
        <p:spPr>
          <a:xfrm>
            <a:off x="457200" y="-228600"/>
            <a:ext cx="8229600" cy="1143000"/>
          </a:xfrm>
        </p:spPr>
        <p:txBody>
          <a:bodyPr/>
          <a:lstStyle/>
          <a:p>
            <a:pPr eaLnBrk="1" hangingPunct="1"/>
            <a:r>
              <a:rPr lang="en-US" dirty="0" smtClean="0">
                <a:solidFill>
                  <a:srgbClr val="FF0000"/>
                </a:solidFill>
              </a:rPr>
              <a:t>Conclusion</a:t>
            </a:r>
          </a:p>
        </p:txBody>
      </p:sp>
      <p:sp>
        <p:nvSpPr>
          <p:cNvPr id="224259" name="Espace réservé du contenu 2"/>
          <p:cNvSpPr>
            <a:spLocks noGrp="1"/>
          </p:cNvSpPr>
          <p:nvPr>
            <p:ph idx="1"/>
          </p:nvPr>
        </p:nvSpPr>
        <p:spPr>
          <a:xfrm>
            <a:off x="0" y="1712374"/>
            <a:ext cx="9144000" cy="5943600"/>
          </a:xfrm>
        </p:spPr>
        <p:txBody>
          <a:bodyPr/>
          <a:lstStyle/>
          <a:p>
            <a:pPr eaLnBrk="1" hangingPunct="1"/>
            <a:r>
              <a:rPr lang="en-US" dirty="0" err="1" smtClean="0"/>
              <a:t>Utiliser</a:t>
            </a:r>
            <a:r>
              <a:rPr lang="en-US" dirty="0" smtClean="0"/>
              <a:t> des </a:t>
            </a:r>
            <a:r>
              <a:rPr lang="en-US" dirty="0" err="1" smtClean="0"/>
              <a:t>stratégies</a:t>
            </a:r>
            <a:r>
              <a:rPr lang="en-US" dirty="0" smtClean="0"/>
              <a:t> de </a:t>
            </a:r>
            <a:r>
              <a:rPr lang="en-US" dirty="0" err="1" smtClean="0"/>
              <a:t>prévention</a:t>
            </a:r>
            <a:r>
              <a:rPr lang="en-US" dirty="0" smtClean="0"/>
              <a:t> </a:t>
            </a:r>
            <a:r>
              <a:rPr lang="en-US" dirty="0" err="1" smtClean="0"/>
              <a:t>diversifiée</a:t>
            </a:r>
            <a:r>
              <a:rPr lang="en-US" dirty="0" smtClean="0"/>
              <a:t>, </a:t>
            </a:r>
            <a:r>
              <a:rPr lang="en-US" dirty="0" err="1" smtClean="0"/>
              <a:t>adaptées</a:t>
            </a:r>
            <a:r>
              <a:rPr lang="en-US" dirty="0" smtClean="0"/>
              <a:t> aux populations et aux </a:t>
            </a:r>
            <a:r>
              <a:rPr lang="en-US" dirty="0" err="1" smtClean="0"/>
              <a:t>individus</a:t>
            </a:r>
            <a:endParaRPr lang="en-US" dirty="0" smtClean="0"/>
          </a:p>
          <a:p>
            <a:pPr eaLnBrk="1" hangingPunct="1"/>
            <a:r>
              <a:rPr lang="en-US" dirty="0" err="1" smtClean="0"/>
              <a:t>Appliquer</a:t>
            </a:r>
            <a:r>
              <a:rPr lang="en-US" dirty="0" smtClean="0"/>
              <a:t> des </a:t>
            </a:r>
            <a:r>
              <a:rPr lang="en-US" dirty="0" err="1" smtClean="0"/>
              <a:t>principes</a:t>
            </a:r>
            <a:r>
              <a:rPr lang="en-US" dirty="0" smtClean="0"/>
              <a:t> </a:t>
            </a:r>
            <a:r>
              <a:rPr lang="en-US" dirty="0" err="1" smtClean="0"/>
              <a:t>généraux</a:t>
            </a:r>
            <a:r>
              <a:rPr lang="en-US" dirty="0" smtClean="0"/>
              <a:t> de </a:t>
            </a:r>
            <a:r>
              <a:rPr lang="en-US" dirty="0" err="1" smtClean="0"/>
              <a:t>lutte</a:t>
            </a:r>
            <a:r>
              <a:rPr lang="en-US" dirty="0" smtClean="0"/>
              <a:t> </a:t>
            </a:r>
            <a:r>
              <a:rPr lang="en-US" dirty="0" err="1" smtClean="0"/>
              <a:t>contre</a:t>
            </a:r>
            <a:r>
              <a:rPr lang="en-US" dirty="0" smtClean="0"/>
              <a:t> les maladies </a:t>
            </a:r>
            <a:r>
              <a:rPr lang="en-US" dirty="0" err="1" smtClean="0"/>
              <a:t>transmissibles</a:t>
            </a:r>
            <a:r>
              <a:rPr lang="en-US" dirty="0" smtClean="0"/>
              <a:t>.</a:t>
            </a:r>
          </a:p>
          <a:p>
            <a:pPr eaLnBrk="1" hangingPunct="1"/>
            <a:r>
              <a:rPr lang="en-US" dirty="0" err="1" smtClean="0"/>
              <a:t>Etendre</a:t>
            </a:r>
            <a:r>
              <a:rPr lang="en-US" dirty="0" smtClean="0"/>
              <a:t> et </a:t>
            </a:r>
            <a:r>
              <a:rPr lang="en-US" dirty="0" err="1" smtClean="0"/>
              <a:t>banaliser</a:t>
            </a:r>
            <a:r>
              <a:rPr lang="en-US" dirty="0" smtClean="0"/>
              <a:t> </a:t>
            </a:r>
            <a:r>
              <a:rPr lang="en-US" dirty="0" err="1" smtClean="0"/>
              <a:t>l’offre</a:t>
            </a:r>
            <a:r>
              <a:rPr lang="en-US" dirty="0" smtClean="0"/>
              <a:t> de </a:t>
            </a:r>
            <a:r>
              <a:rPr lang="en-US" dirty="0" err="1" smtClean="0"/>
              <a:t>dépistage</a:t>
            </a:r>
            <a:r>
              <a:rPr lang="en-US" dirty="0" smtClean="0"/>
              <a:t> </a:t>
            </a:r>
            <a:r>
              <a:rPr lang="en-US" dirty="0" err="1" smtClean="0"/>
              <a:t>à</a:t>
            </a:r>
            <a:r>
              <a:rPr lang="en-US" dirty="0" smtClean="0"/>
              <a:t> </a:t>
            </a:r>
            <a:r>
              <a:rPr lang="en-US" dirty="0" err="1" smtClean="0"/>
              <a:t>l’initiative</a:t>
            </a:r>
            <a:r>
              <a:rPr lang="en-US" dirty="0" smtClean="0"/>
              <a:t> des </a:t>
            </a:r>
            <a:r>
              <a:rPr lang="en-US" dirty="0" err="1" smtClean="0"/>
              <a:t>soignants</a:t>
            </a:r>
            <a:r>
              <a:rPr lang="en-US" dirty="0" smtClean="0"/>
              <a:t> en </a:t>
            </a:r>
            <a:r>
              <a:rPr lang="en-US" dirty="0" err="1" smtClean="0"/>
              <a:t>maintenant</a:t>
            </a:r>
            <a:r>
              <a:rPr lang="en-US" dirty="0" smtClean="0"/>
              <a:t> son </a:t>
            </a:r>
            <a:r>
              <a:rPr lang="en-US" dirty="0" err="1" smtClean="0"/>
              <a:t>caractère</a:t>
            </a:r>
            <a:r>
              <a:rPr lang="en-US" dirty="0" smtClean="0"/>
              <a:t> </a:t>
            </a:r>
            <a:r>
              <a:rPr lang="en-US" dirty="0" err="1" smtClean="0"/>
              <a:t>librement</a:t>
            </a:r>
            <a:r>
              <a:rPr lang="en-US" dirty="0" smtClean="0"/>
              <a:t> </a:t>
            </a:r>
            <a:r>
              <a:rPr lang="en-US" dirty="0" err="1" smtClean="0"/>
              <a:t>consenti</a:t>
            </a:r>
            <a:endParaRPr lang="en-US" dirty="0" smtClean="0"/>
          </a:p>
          <a:p>
            <a:pPr eaLnBrk="1" hangingPunct="1"/>
            <a:r>
              <a:rPr lang="en-US" dirty="0" err="1" smtClean="0"/>
              <a:t>Promouvoir</a:t>
            </a:r>
            <a:r>
              <a:rPr lang="en-US" dirty="0" smtClean="0"/>
              <a:t> </a:t>
            </a:r>
            <a:r>
              <a:rPr lang="en-US" dirty="0" err="1" smtClean="0"/>
              <a:t>l’interêt</a:t>
            </a:r>
            <a:r>
              <a:rPr lang="en-US" dirty="0" smtClean="0"/>
              <a:t> du </a:t>
            </a:r>
            <a:r>
              <a:rPr lang="en-US" dirty="0" err="1" smtClean="0"/>
              <a:t>traitement</a:t>
            </a:r>
            <a:r>
              <a:rPr lang="en-US" dirty="0" smtClean="0"/>
              <a:t> </a:t>
            </a:r>
            <a:r>
              <a:rPr lang="en-US" dirty="0" err="1" smtClean="0"/>
              <a:t>sur</a:t>
            </a:r>
            <a:r>
              <a:rPr lang="en-US" dirty="0" smtClean="0"/>
              <a:t> la santé et la diminution du </a:t>
            </a:r>
            <a:r>
              <a:rPr lang="en-US" dirty="0" err="1" smtClean="0"/>
              <a:t>risque</a:t>
            </a:r>
            <a:r>
              <a:rPr lang="en-US" dirty="0" smtClean="0"/>
              <a:t> de transmission et assurer son </a:t>
            </a:r>
            <a:r>
              <a:rPr lang="en-US" dirty="0" err="1" smtClean="0"/>
              <a:t>accès</a:t>
            </a:r>
            <a:r>
              <a:rPr lang="en-US" dirty="0" smtClean="0"/>
              <a:t> le plus large</a:t>
            </a:r>
          </a:p>
        </p:txBody>
      </p:sp>
    </p:spTree>
    <p:extLst>
      <p:ext uri="{BB962C8B-B14F-4D97-AF65-F5344CB8AC3E}">
        <p14:creationId xmlns:p14="http://schemas.microsoft.com/office/powerpoint/2010/main" val="3994524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427194"/>
            <a:ext cx="8042276" cy="1336956"/>
          </a:xfrm>
        </p:spPr>
        <p:txBody>
          <a:bodyPr/>
          <a:lstStyle/>
          <a:p>
            <a:r>
              <a:rPr lang="fr-FR" sz="4400" dirty="0" smtClean="0">
                <a:solidFill>
                  <a:srgbClr val="FF0000"/>
                </a:solidFill>
              </a:rPr>
              <a:t>De l’efficacité à l’efficience</a:t>
            </a:r>
            <a:endParaRPr lang="fr-FR" sz="4400" dirty="0">
              <a:solidFill>
                <a:srgbClr val="FF0000"/>
              </a:solidFill>
            </a:endParaRPr>
          </a:p>
        </p:txBody>
      </p:sp>
      <p:sp>
        <p:nvSpPr>
          <p:cNvPr id="3" name="Espace réservé du contenu 2"/>
          <p:cNvSpPr>
            <a:spLocks noGrp="1"/>
          </p:cNvSpPr>
          <p:nvPr>
            <p:ph idx="1"/>
          </p:nvPr>
        </p:nvSpPr>
        <p:spPr>
          <a:xfrm>
            <a:off x="0" y="1136385"/>
            <a:ext cx="9144000" cy="5721615"/>
          </a:xfrm>
        </p:spPr>
        <p:txBody>
          <a:bodyPr>
            <a:normAutofit/>
          </a:bodyPr>
          <a:lstStyle/>
          <a:p>
            <a:r>
              <a:rPr lang="fr-FR" dirty="0" smtClean="0"/>
              <a:t>La Prévention basée sur le préservatif est aujourd'hui </a:t>
            </a:r>
            <a:r>
              <a:rPr lang="fr-FR" dirty="0"/>
              <a:t>insuffisante pour réduire </a:t>
            </a:r>
            <a:r>
              <a:rPr lang="fr-FR" dirty="0" smtClean="0"/>
              <a:t>l'incidence</a:t>
            </a:r>
          </a:p>
          <a:p>
            <a:r>
              <a:rPr lang="fr-FR" dirty="0" smtClean="0"/>
              <a:t>La PD </a:t>
            </a:r>
            <a:r>
              <a:rPr lang="fr-FR" dirty="0"/>
              <a:t>est, en théorie, une approche plus nuancée et réaliste pour la prévention du </a:t>
            </a:r>
            <a:r>
              <a:rPr lang="fr-FR" dirty="0" smtClean="0"/>
              <a:t>VIH</a:t>
            </a:r>
          </a:p>
          <a:p>
            <a:r>
              <a:rPr lang="fr-FR" dirty="0" smtClean="0"/>
              <a:t>Plus Flexible elle </a:t>
            </a:r>
            <a:r>
              <a:rPr lang="fr-FR" dirty="0"/>
              <a:t>signifie des </a:t>
            </a:r>
            <a:r>
              <a:rPr lang="fr-FR" dirty="0" smtClean="0"/>
              <a:t>moyens différents </a:t>
            </a:r>
            <a:r>
              <a:rPr lang="fr-FR" dirty="0"/>
              <a:t>en fonction du </a:t>
            </a:r>
            <a:r>
              <a:rPr lang="fr-FR" dirty="0" smtClean="0"/>
              <a:t>contexte; elle est cependant plus complexe à mettre en œuvre</a:t>
            </a:r>
          </a:p>
          <a:p>
            <a:r>
              <a:rPr lang="fr-FR" dirty="0" smtClean="0"/>
              <a:t>Elle n’est pas facilement </a:t>
            </a:r>
            <a:r>
              <a:rPr lang="fr-FR" dirty="0"/>
              <a:t>acceptée comme «progrès</a:t>
            </a:r>
            <a:r>
              <a:rPr lang="fr-FR" dirty="0" smtClean="0"/>
              <a:t>».</a:t>
            </a:r>
          </a:p>
          <a:p>
            <a:r>
              <a:rPr lang="fr-FR" dirty="0" smtClean="0"/>
              <a:t>Elle peut être </a:t>
            </a:r>
            <a:r>
              <a:rPr lang="fr-FR" dirty="0"/>
              <a:t>interprétée </a:t>
            </a:r>
            <a:r>
              <a:rPr lang="fr-FR" dirty="0" smtClean="0"/>
              <a:t>comme de  </a:t>
            </a:r>
            <a:r>
              <a:rPr lang="fr-FR" dirty="0"/>
              <a:t>la rhétorique ou comme </a:t>
            </a:r>
            <a:r>
              <a:rPr lang="fr-FR" dirty="0" smtClean="0"/>
              <a:t>un plaidoyer pour la </a:t>
            </a:r>
            <a:r>
              <a:rPr lang="fr-FR" dirty="0" err="1" smtClean="0"/>
              <a:t>PrEP</a:t>
            </a:r>
            <a:endParaRPr lang="fr-FR" dirty="0" smtClean="0"/>
          </a:p>
          <a:p>
            <a:r>
              <a:rPr lang="fr-FR" dirty="0" smtClean="0"/>
              <a:t>Nécessite une </a:t>
            </a:r>
            <a:r>
              <a:rPr lang="fr-FR" dirty="0"/>
              <a:t>meilleure communication avec </a:t>
            </a:r>
            <a:r>
              <a:rPr lang="fr-FR" dirty="0" smtClean="0"/>
              <a:t>participation </a:t>
            </a:r>
            <a:r>
              <a:rPr lang="fr-FR" dirty="0"/>
              <a:t>des </a:t>
            </a:r>
            <a:r>
              <a:rPr lang="fr-FR" dirty="0" smtClean="0"/>
              <a:t>différents acteurs </a:t>
            </a:r>
            <a:r>
              <a:rPr lang="fr-FR" dirty="0"/>
              <a:t>et </a:t>
            </a:r>
            <a:r>
              <a:rPr lang="fr-FR" dirty="0" smtClean="0"/>
              <a:t>des communautés</a:t>
            </a:r>
            <a:r>
              <a:rPr lang="fr-FR" dirty="0"/>
              <a:t>.</a:t>
            </a:r>
          </a:p>
        </p:txBody>
      </p:sp>
    </p:spTree>
    <p:extLst>
      <p:ext uri="{BB962C8B-B14F-4D97-AF65-F5344CB8AC3E}">
        <p14:creationId xmlns:p14="http://schemas.microsoft.com/office/powerpoint/2010/main" val="67030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33350"/>
            <a:ext cx="8229600" cy="1143000"/>
          </a:xfrm>
        </p:spPr>
        <p:txBody>
          <a:bodyPr>
            <a:noAutofit/>
          </a:bodyPr>
          <a:lstStyle/>
          <a:p>
            <a:pPr eaLnBrk="1" fontAlgn="auto" hangingPunct="1">
              <a:spcAft>
                <a:spcPts val="0"/>
              </a:spcAft>
              <a:defRPr/>
            </a:pPr>
            <a:r>
              <a:rPr lang="fr-FR" sz="3600" dirty="0" smtClean="0">
                <a:solidFill>
                  <a:srgbClr val="FF0000"/>
                </a:solidFill>
                <a:ea typeface="+mj-ea"/>
                <a:cs typeface="+mj-cs"/>
              </a:rPr>
              <a:t>Les conditions du succès de la stratégie de prévention diversifiée ou combinée </a:t>
            </a:r>
            <a:endParaRPr lang="fr-FR" sz="3600" dirty="0">
              <a:solidFill>
                <a:srgbClr val="FF0000"/>
              </a:solidFill>
              <a:ea typeface="+mj-ea"/>
              <a:cs typeface="+mj-cs"/>
            </a:endParaRPr>
          </a:p>
        </p:txBody>
      </p:sp>
      <p:sp>
        <p:nvSpPr>
          <p:cNvPr id="226307" name="Espace réservé du contenu 2"/>
          <p:cNvSpPr>
            <a:spLocks noGrp="1"/>
          </p:cNvSpPr>
          <p:nvPr>
            <p:ph idx="1"/>
          </p:nvPr>
        </p:nvSpPr>
        <p:spPr>
          <a:xfrm>
            <a:off x="457200" y="1644332"/>
            <a:ext cx="8229600" cy="5581650"/>
          </a:xfrm>
        </p:spPr>
        <p:txBody>
          <a:bodyPr>
            <a:normAutofit fontScale="92500" lnSpcReduction="20000"/>
          </a:bodyPr>
          <a:lstStyle/>
          <a:p>
            <a:pPr eaLnBrk="1" hangingPunct="1"/>
            <a:r>
              <a:rPr lang="fr-FR" sz="2800" dirty="0" smtClean="0">
                <a:ea typeface="ＭＳ Ｐゴシック" charset="-128"/>
                <a:cs typeface="ＭＳ Ｐゴシック" charset="-128"/>
              </a:rPr>
              <a:t>Un soutien politique fort de l’ensemble des acteurs des politiques de santé: pouvoirs publics, soignants, associatifs.</a:t>
            </a:r>
          </a:p>
          <a:p>
            <a:pPr eaLnBrk="1" hangingPunct="1"/>
            <a:r>
              <a:rPr lang="fr-FR" sz="2800" dirty="0" smtClean="0">
                <a:ea typeface="ＭＳ Ｐゴシック" charset="-128"/>
                <a:cs typeface="ＭＳ Ｐゴシック" charset="-128"/>
              </a:rPr>
              <a:t>Une organisation sanitaire adaptée aux besoins des personnes.</a:t>
            </a:r>
          </a:p>
          <a:p>
            <a:pPr eaLnBrk="1" hangingPunct="1"/>
            <a:r>
              <a:rPr lang="fr-FR" sz="2800" dirty="0" smtClean="0">
                <a:ea typeface="ＭＳ Ｐゴシック" charset="-128"/>
                <a:cs typeface="ＭＳ Ｐゴシック" charset="-128"/>
              </a:rPr>
              <a:t>Des campagnes de communication adaptée aux messages de la prévention diversifiée ou combinée élaborées de manière consensuelle destinées aux populations cibles et à la population générale.</a:t>
            </a:r>
          </a:p>
          <a:p>
            <a:pPr eaLnBrk="1" hangingPunct="1"/>
            <a:r>
              <a:rPr lang="fr-FR" sz="2800" dirty="0" smtClean="0">
                <a:ea typeface="ＭＳ Ｐゴシック" charset="-128"/>
                <a:cs typeface="ＭＳ Ｐゴシック" charset="-128"/>
              </a:rPr>
              <a:t>Une mobilisation associative importante</a:t>
            </a:r>
          </a:p>
          <a:p>
            <a:pPr eaLnBrk="1" hangingPunct="1"/>
            <a:r>
              <a:rPr lang="fr-FR" sz="2800" dirty="0" smtClean="0">
                <a:ea typeface="ＭＳ Ｐゴシック" charset="-128"/>
                <a:cs typeface="ＭＳ Ｐゴシック" charset="-128"/>
              </a:rPr>
              <a:t>Une évaluation scientifique de l’impact des nouvelles stratégies</a:t>
            </a:r>
          </a:p>
          <a:p>
            <a:pPr eaLnBrk="1" hangingPunct="1"/>
            <a:endParaRPr lang="fr-FR" dirty="0" smtClean="0">
              <a:ea typeface="ＭＳ Ｐゴシック" charset="-128"/>
              <a:cs typeface="ＭＳ Ｐゴシック" charset="-128"/>
            </a:endParaRPr>
          </a:p>
          <a:p>
            <a:pPr eaLnBrk="1" hangingPunct="1">
              <a:buFont typeface="Wingdings 2" charset="2"/>
              <a:buNone/>
            </a:pPr>
            <a:endParaRPr lang="fr-FR" dirty="0" smtClean="0">
              <a:ea typeface="ＭＳ Ｐゴシック" charset="-128"/>
              <a:cs typeface="ＭＳ Ｐゴシック" charset="-128"/>
            </a:endParaRPr>
          </a:p>
        </p:txBody>
      </p:sp>
    </p:spTree>
    <p:extLst>
      <p:ext uri="{BB962C8B-B14F-4D97-AF65-F5344CB8AC3E}">
        <p14:creationId xmlns:p14="http://schemas.microsoft.com/office/powerpoint/2010/main" val="299683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6"/>
          <p:cNvSpPr>
            <a:spLocks noChangeArrowheads="1"/>
          </p:cNvSpPr>
          <p:nvPr/>
        </p:nvSpPr>
        <p:spPr bwMode="auto">
          <a:xfrm>
            <a:off x="2767013" y="2247900"/>
            <a:ext cx="587375" cy="3467100"/>
          </a:xfrm>
          <a:prstGeom prst="rect">
            <a:avLst/>
          </a:prstGeom>
          <a:solidFill>
            <a:srgbClr val="FF00CC"/>
          </a:solidFill>
          <a:ln w="12700">
            <a:solidFill>
              <a:schemeClr val="tx2"/>
            </a:solidFill>
            <a:round/>
            <a:headEnd/>
            <a:tailEnd/>
          </a:ln>
        </p:spPr>
        <p:txBody>
          <a:bodyPr>
            <a:prstTxWarp prst="textNoShape">
              <a:avLst/>
            </a:prstTxWarp>
          </a:bodyPr>
          <a:lstStyle/>
          <a:p>
            <a:endParaRPr lang="fr-FR" sz="2000">
              <a:solidFill>
                <a:srgbClr val="000000"/>
              </a:solidFill>
            </a:endParaRPr>
          </a:p>
        </p:txBody>
      </p:sp>
      <p:sp>
        <p:nvSpPr>
          <p:cNvPr id="30723" name="Rectangle 197"/>
          <p:cNvSpPr>
            <a:spLocks noChangeArrowheads="1"/>
          </p:cNvSpPr>
          <p:nvPr/>
        </p:nvSpPr>
        <p:spPr bwMode="auto">
          <a:xfrm>
            <a:off x="5586413" y="2247900"/>
            <a:ext cx="587375" cy="3467100"/>
          </a:xfrm>
          <a:prstGeom prst="rect">
            <a:avLst/>
          </a:prstGeom>
          <a:solidFill>
            <a:srgbClr val="FF00CC"/>
          </a:solidFill>
          <a:ln w="12700">
            <a:solidFill>
              <a:schemeClr val="tx2"/>
            </a:solidFill>
            <a:round/>
            <a:headEnd/>
            <a:tailEnd/>
          </a:ln>
        </p:spPr>
        <p:txBody>
          <a:bodyPr>
            <a:prstTxWarp prst="textNoShape">
              <a:avLst/>
            </a:prstTxWarp>
          </a:bodyPr>
          <a:lstStyle/>
          <a:p>
            <a:endParaRPr lang="fr-FR" sz="2000">
              <a:solidFill>
                <a:srgbClr val="000000"/>
              </a:solidFill>
            </a:endParaRPr>
          </a:p>
        </p:txBody>
      </p:sp>
      <p:sp>
        <p:nvSpPr>
          <p:cNvPr id="30724" name="Rectangle 198"/>
          <p:cNvSpPr>
            <a:spLocks noChangeArrowheads="1"/>
          </p:cNvSpPr>
          <p:nvPr/>
        </p:nvSpPr>
        <p:spPr bwMode="auto">
          <a:xfrm>
            <a:off x="2767013" y="2247900"/>
            <a:ext cx="587375" cy="681038"/>
          </a:xfrm>
          <a:prstGeom prst="rect">
            <a:avLst/>
          </a:prstGeom>
          <a:solidFill>
            <a:srgbClr val="34E9F4"/>
          </a:solidFill>
          <a:ln w="12700">
            <a:solidFill>
              <a:schemeClr val="tx2"/>
            </a:solidFill>
            <a:round/>
            <a:headEnd/>
            <a:tailEnd/>
          </a:ln>
        </p:spPr>
        <p:txBody>
          <a:bodyPr>
            <a:prstTxWarp prst="textNoShape">
              <a:avLst/>
            </a:prstTxWarp>
          </a:bodyPr>
          <a:lstStyle/>
          <a:p>
            <a:endParaRPr lang="fr-FR" sz="2000">
              <a:solidFill>
                <a:srgbClr val="000000"/>
              </a:solidFill>
            </a:endParaRPr>
          </a:p>
        </p:txBody>
      </p:sp>
      <p:sp>
        <p:nvSpPr>
          <p:cNvPr id="30725" name="Rectangle 202"/>
          <p:cNvSpPr>
            <a:spLocks noChangeArrowheads="1"/>
          </p:cNvSpPr>
          <p:nvPr/>
        </p:nvSpPr>
        <p:spPr bwMode="auto">
          <a:xfrm>
            <a:off x="5586413" y="2247900"/>
            <a:ext cx="587375" cy="2247900"/>
          </a:xfrm>
          <a:prstGeom prst="rect">
            <a:avLst/>
          </a:prstGeom>
          <a:solidFill>
            <a:srgbClr val="34E9F4"/>
          </a:solidFill>
          <a:ln w="12700">
            <a:solidFill>
              <a:schemeClr val="tx2"/>
            </a:solidFill>
            <a:round/>
            <a:headEnd/>
            <a:tailEnd/>
          </a:ln>
        </p:spPr>
        <p:txBody>
          <a:bodyPr>
            <a:prstTxWarp prst="textNoShape">
              <a:avLst/>
            </a:prstTxWarp>
          </a:bodyPr>
          <a:lstStyle/>
          <a:p>
            <a:endParaRPr lang="fr-FR" sz="2000">
              <a:solidFill>
                <a:srgbClr val="000000"/>
              </a:solidFill>
            </a:endParaRPr>
          </a:p>
        </p:txBody>
      </p:sp>
      <p:sp>
        <p:nvSpPr>
          <p:cNvPr id="30726" name="ZoneTexte 205"/>
          <p:cNvSpPr txBox="1">
            <a:spLocks noChangeArrowheads="1"/>
          </p:cNvSpPr>
          <p:nvPr/>
        </p:nvSpPr>
        <p:spPr bwMode="auto">
          <a:xfrm>
            <a:off x="533400" y="2133600"/>
            <a:ext cx="2292350" cy="1016000"/>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19%</a:t>
            </a:r>
          </a:p>
          <a:p>
            <a:pPr algn="ctr"/>
            <a:r>
              <a:rPr lang="fr-FR" sz="2000">
                <a:solidFill>
                  <a:srgbClr val="000000"/>
                </a:solidFill>
              </a:rPr>
              <a:t>ignorent leur séropositivité</a:t>
            </a:r>
          </a:p>
        </p:txBody>
      </p:sp>
      <p:sp>
        <p:nvSpPr>
          <p:cNvPr id="30727" name="ZoneTexte 206"/>
          <p:cNvSpPr txBox="1">
            <a:spLocks noChangeArrowheads="1"/>
          </p:cNvSpPr>
          <p:nvPr/>
        </p:nvSpPr>
        <p:spPr bwMode="auto">
          <a:xfrm>
            <a:off x="533400" y="3840163"/>
            <a:ext cx="2292350" cy="1006475"/>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81%</a:t>
            </a:r>
          </a:p>
          <a:p>
            <a:pPr algn="ctr"/>
            <a:r>
              <a:rPr lang="fr-FR" sz="2000">
                <a:solidFill>
                  <a:srgbClr val="000000"/>
                </a:solidFill>
              </a:rPr>
              <a:t>connaissent leur séropositivité</a:t>
            </a:r>
          </a:p>
        </p:txBody>
      </p:sp>
      <p:sp>
        <p:nvSpPr>
          <p:cNvPr id="30728" name="ZoneTexte 207"/>
          <p:cNvSpPr txBox="1">
            <a:spLocks noChangeArrowheads="1"/>
          </p:cNvSpPr>
          <p:nvPr/>
        </p:nvSpPr>
        <p:spPr bwMode="auto">
          <a:xfrm>
            <a:off x="1649413" y="5743575"/>
            <a:ext cx="2644775" cy="708025"/>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Personnes vivant avec le VIH : 150 200</a:t>
            </a:r>
          </a:p>
        </p:txBody>
      </p:sp>
      <p:sp>
        <p:nvSpPr>
          <p:cNvPr id="30729" name="ZoneTexte 208"/>
          <p:cNvSpPr txBox="1">
            <a:spLocks noChangeArrowheads="1"/>
          </p:cNvSpPr>
          <p:nvPr/>
        </p:nvSpPr>
        <p:spPr bwMode="auto">
          <a:xfrm>
            <a:off x="4764088" y="5743575"/>
            <a:ext cx="2627312" cy="708025"/>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Nouvelles infections par an : 7 500</a:t>
            </a:r>
          </a:p>
        </p:txBody>
      </p:sp>
      <p:cxnSp>
        <p:nvCxnSpPr>
          <p:cNvPr id="30730" name="Connecteur droit avec flèche 210"/>
          <p:cNvCxnSpPr>
            <a:cxnSpLocks noChangeShapeType="1"/>
          </p:cNvCxnSpPr>
          <p:nvPr/>
        </p:nvCxnSpPr>
        <p:spPr bwMode="auto">
          <a:xfrm>
            <a:off x="3471863" y="2474913"/>
            <a:ext cx="1938337" cy="682625"/>
          </a:xfrm>
          <a:prstGeom prst="straightConnector1">
            <a:avLst/>
          </a:prstGeom>
          <a:noFill/>
          <a:ln w="50800">
            <a:solidFill>
              <a:schemeClr val="tx2"/>
            </a:solidFill>
            <a:round/>
            <a:headEnd/>
            <a:tailEnd type="arrow" w="med" len="med"/>
          </a:ln>
        </p:spPr>
      </p:cxnSp>
      <p:cxnSp>
        <p:nvCxnSpPr>
          <p:cNvPr id="30731" name="Connecteur droit avec flèche 211"/>
          <p:cNvCxnSpPr>
            <a:cxnSpLocks noChangeShapeType="1"/>
          </p:cNvCxnSpPr>
          <p:nvPr/>
        </p:nvCxnSpPr>
        <p:spPr bwMode="auto">
          <a:xfrm>
            <a:off x="3530600" y="4179888"/>
            <a:ext cx="1938338" cy="682625"/>
          </a:xfrm>
          <a:prstGeom prst="straightConnector1">
            <a:avLst/>
          </a:prstGeom>
          <a:noFill/>
          <a:ln w="50800">
            <a:solidFill>
              <a:schemeClr val="tx2"/>
            </a:solidFill>
            <a:round/>
            <a:headEnd/>
            <a:tailEnd type="arrow" w="med" len="med"/>
          </a:ln>
        </p:spPr>
      </p:cxnSp>
      <p:sp>
        <p:nvSpPr>
          <p:cNvPr id="30732" name="ZoneTexte 212"/>
          <p:cNvSpPr txBox="1">
            <a:spLocks noChangeArrowheads="1"/>
          </p:cNvSpPr>
          <p:nvPr/>
        </p:nvSpPr>
        <p:spPr bwMode="auto">
          <a:xfrm>
            <a:off x="3471863" y="2133600"/>
            <a:ext cx="2290762" cy="396875"/>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contribuent :</a:t>
            </a:r>
          </a:p>
        </p:txBody>
      </p:sp>
      <p:sp>
        <p:nvSpPr>
          <p:cNvPr id="30733" name="ZoneTexte 213"/>
          <p:cNvSpPr txBox="1">
            <a:spLocks noChangeArrowheads="1"/>
          </p:cNvSpPr>
          <p:nvPr/>
        </p:nvSpPr>
        <p:spPr bwMode="auto">
          <a:xfrm>
            <a:off x="5880100" y="2589213"/>
            <a:ext cx="2292350" cy="1016000"/>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64%</a:t>
            </a:r>
            <a:r>
              <a:rPr lang="fr-FR" sz="2000">
                <a:solidFill>
                  <a:srgbClr val="FF0000"/>
                </a:solidFill>
              </a:rPr>
              <a:t>*</a:t>
            </a:r>
            <a:endParaRPr lang="fr-FR" sz="2000">
              <a:solidFill>
                <a:srgbClr val="000000"/>
              </a:solidFill>
            </a:endParaRPr>
          </a:p>
          <a:p>
            <a:pPr algn="ctr"/>
            <a:r>
              <a:rPr lang="fr-FR" sz="2000">
                <a:solidFill>
                  <a:srgbClr val="000000"/>
                </a:solidFill>
              </a:rPr>
              <a:t>des nouvelles infections</a:t>
            </a:r>
          </a:p>
        </p:txBody>
      </p:sp>
      <p:sp>
        <p:nvSpPr>
          <p:cNvPr id="30734" name="ZoneTexte 214"/>
          <p:cNvSpPr txBox="1">
            <a:spLocks noChangeArrowheads="1"/>
          </p:cNvSpPr>
          <p:nvPr/>
        </p:nvSpPr>
        <p:spPr bwMode="auto">
          <a:xfrm>
            <a:off x="5938838" y="4643438"/>
            <a:ext cx="2292350" cy="1016000"/>
          </a:xfrm>
          <a:prstGeom prst="rect">
            <a:avLst/>
          </a:prstGeom>
          <a:noFill/>
          <a:ln w="9525">
            <a:noFill/>
            <a:miter lim="800000"/>
            <a:headEnd/>
            <a:tailEnd/>
          </a:ln>
        </p:spPr>
        <p:txBody>
          <a:bodyPr>
            <a:prstTxWarp prst="textNoShape">
              <a:avLst/>
            </a:prstTxWarp>
            <a:spAutoFit/>
          </a:bodyPr>
          <a:lstStyle/>
          <a:p>
            <a:pPr algn="ctr"/>
            <a:r>
              <a:rPr lang="fr-FR" sz="2000">
                <a:solidFill>
                  <a:srgbClr val="000000"/>
                </a:solidFill>
              </a:rPr>
              <a:t>36%</a:t>
            </a:r>
            <a:r>
              <a:rPr lang="fr-FR" sz="2000">
                <a:solidFill>
                  <a:srgbClr val="FF0000"/>
                </a:solidFill>
              </a:rPr>
              <a:t>*</a:t>
            </a:r>
            <a:endParaRPr lang="fr-FR" sz="2000">
              <a:solidFill>
                <a:srgbClr val="000000"/>
              </a:solidFill>
            </a:endParaRPr>
          </a:p>
          <a:p>
            <a:pPr algn="ctr"/>
            <a:r>
              <a:rPr lang="fr-FR" sz="2000">
                <a:solidFill>
                  <a:srgbClr val="000000"/>
                </a:solidFill>
              </a:rPr>
              <a:t>des nouvelles infections</a:t>
            </a:r>
          </a:p>
        </p:txBody>
      </p:sp>
      <p:sp>
        <p:nvSpPr>
          <p:cNvPr id="30735" name="ZoneTexte 15"/>
          <p:cNvSpPr txBox="1">
            <a:spLocks noChangeArrowheads="1"/>
          </p:cNvSpPr>
          <p:nvPr/>
        </p:nvSpPr>
        <p:spPr bwMode="auto">
          <a:xfrm>
            <a:off x="152400" y="6324600"/>
            <a:ext cx="8991600" cy="584200"/>
          </a:xfrm>
          <a:prstGeom prst="rect">
            <a:avLst/>
          </a:prstGeom>
          <a:noFill/>
          <a:ln w="9525">
            <a:noFill/>
            <a:miter lim="800000"/>
            <a:headEnd/>
            <a:tailEnd/>
          </a:ln>
        </p:spPr>
        <p:txBody>
          <a:bodyPr>
            <a:prstTxWarp prst="textNoShape">
              <a:avLst/>
            </a:prstTxWarp>
            <a:spAutoFit/>
          </a:bodyPr>
          <a:lstStyle/>
          <a:p>
            <a:r>
              <a:rPr lang="fr-FR" sz="1600">
                <a:solidFill>
                  <a:srgbClr val="FF0000"/>
                </a:solidFill>
                <a:ea typeface="Arial" pitchFamily="-1" charset="0"/>
                <a:cs typeface="Arial" pitchFamily="-1" charset="0"/>
              </a:rPr>
              <a:t>* r</a:t>
            </a:r>
            <a:r>
              <a:rPr lang="fr-FR" sz="1600">
                <a:solidFill>
                  <a:srgbClr val="FF0000"/>
                </a:solidFill>
                <a:ea typeface="Verdana" pitchFamily="-1" charset="0"/>
                <a:cs typeface="Verdana" pitchFamily="-1" charset="0"/>
              </a:rPr>
              <a:t>éduction de 57% de la prévalence des rapports sexuels non protégés avec des personnes à risque d’infection par le VIH chez les personnes séropositives diagnostiquées</a:t>
            </a:r>
            <a:endParaRPr lang="fr-FR" sz="1600">
              <a:solidFill>
                <a:srgbClr val="FF0000"/>
              </a:solidFill>
              <a:ea typeface="Arial" pitchFamily="-1" charset="0"/>
              <a:cs typeface="Arial" pitchFamily="-1" charset="0"/>
            </a:endParaRPr>
          </a:p>
        </p:txBody>
      </p:sp>
      <p:sp>
        <p:nvSpPr>
          <p:cNvPr id="30736" name="ZoneTexte 187"/>
          <p:cNvSpPr txBox="1">
            <a:spLocks noChangeArrowheads="1"/>
          </p:cNvSpPr>
          <p:nvPr/>
        </p:nvSpPr>
        <p:spPr bwMode="auto">
          <a:xfrm>
            <a:off x="0" y="673100"/>
            <a:ext cx="9067800" cy="1384300"/>
          </a:xfrm>
          <a:prstGeom prst="rect">
            <a:avLst/>
          </a:prstGeom>
          <a:noFill/>
          <a:ln w="9525">
            <a:noFill/>
            <a:miter lim="800000"/>
            <a:headEnd/>
            <a:tailEnd/>
          </a:ln>
        </p:spPr>
        <p:txBody>
          <a:bodyPr>
            <a:prstTxWarp prst="textNoShape">
              <a:avLst/>
            </a:prstTxWarp>
            <a:spAutoFit/>
          </a:bodyPr>
          <a:lstStyle/>
          <a:p>
            <a:r>
              <a:rPr lang="fr-FR" sz="2800" b="1">
                <a:solidFill>
                  <a:srgbClr val="000000"/>
                </a:solidFill>
              </a:rPr>
              <a:t>Connaissance du statut VIH et transmission du VIH </a:t>
            </a:r>
            <a:r>
              <a:rPr lang="fr-FR" sz="2800">
                <a:solidFill>
                  <a:srgbClr val="000000"/>
                </a:solidFill>
              </a:rPr>
              <a:t>(adapté à partir de Marks G. </a:t>
            </a:r>
            <a:r>
              <a:rPr lang="fr-FR" sz="2800" i="1">
                <a:solidFill>
                  <a:srgbClr val="000000"/>
                </a:solidFill>
              </a:rPr>
              <a:t>et al. AIDS </a:t>
            </a:r>
            <a:r>
              <a:rPr lang="fr-FR" sz="2800">
                <a:solidFill>
                  <a:srgbClr val="000000"/>
                </a:solidFill>
              </a:rPr>
              <a:t>(2006) en utilisant des estimations françaises)</a:t>
            </a:r>
            <a:endParaRPr lang="fr-FR" sz="2800" b="1">
              <a:solidFill>
                <a:srgbClr val="000000"/>
              </a:solidFill>
            </a:endParaRPr>
          </a:p>
        </p:txBody>
      </p:sp>
    </p:spTree>
    <p:extLst>
      <p:ext uri="{BB962C8B-B14F-4D97-AF65-F5344CB8AC3E}">
        <p14:creationId xmlns:p14="http://schemas.microsoft.com/office/powerpoint/2010/main" val="76772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188913" y="36513"/>
            <a:ext cx="8859837" cy="890587"/>
          </a:xfrm>
        </p:spPr>
        <p:txBody>
          <a:bodyPr/>
          <a:lstStyle/>
          <a:p>
            <a:pPr algn="ctr"/>
            <a:r>
              <a:rPr lang="fr-FR" sz="3200" b="1" dirty="0">
                <a:solidFill>
                  <a:srgbClr val="002060"/>
                </a:solidFill>
                <a:latin typeface="Arial" charset="0"/>
                <a:cs typeface="Arial" charset="0"/>
              </a:rPr>
              <a:t>Epidémie cachée en 2013</a:t>
            </a:r>
            <a:endParaRPr lang="fr-FR" sz="3200" b="1" dirty="0">
              <a:latin typeface="Calibri Light" charset="0"/>
            </a:endParaRPr>
          </a:p>
        </p:txBody>
      </p:sp>
      <p:graphicFrame>
        <p:nvGraphicFramePr>
          <p:cNvPr id="6" name="Tableau 5"/>
          <p:cNvGraphicFramePr>
            <a:graphicFrameLocks noGrp="1"/>
          </p:cNvGraphicFramePr>
          <p:nvPr/>
        </p:nvGraphicFramePr>
        <p:xfrm>
          <a:off x="188913" y="771525"/>
          <a:ext cx="8689975" cy="5621966"/>
        </p:xfrm>
        <a:graphic>
          <a:graphicData uri="http://schemas.openxmlformats.org/drawingml/2006/table">
            <a:tbl>
              <a:tblPr/>
              <a:tblGrid>
                <a:gridCol w="2517775"/>
                <a:gridCol w="2193925"/>
                <a:gridCol w="1731962"/>
                <a:gridCol w="2246313"/>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ea typeface="ＭＳ Ｐゴシック" charset="0"/>
                          <a:cs typeface="ＭＳ Ｐゴシック" charset="0"/>
                        </a:rPr>
                        <a:t>Nb personnes vivant avec le VIH non diagnostiquées </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ea typeface="ＭＳ Ｐゴシック" charset="0"/>
                          <a:cs typeface="ＭＳ Ｐゴシック" charset="0"/>
                        </a:rPr>
                        <a:t>Taille population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ea typeface="ＭＳ Ｐゴシック" charset="0"/>
                          <a:cs typeface="ＭＳ Ｐゴシック" charset="0"/>
                        </a:rPr>
                        <a:t>18-64 ans</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ea typeface="ＭＳ Ｐゴシック" charset="0"/>
                          <a:cs typeface="ＭＳ Ｐゴシック" charset="0"/>
                        </a:rPr>
                        <a:t>Taux de prévalence non diagnostiquées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ea typeface="ＭＳ Ｐゴシック" charset="0"/>
                          <a:cs typeface="ＭＳ Ｐゴシック" charset="0"/>
                        </a:rPr>
                        <a:t>pour 10000</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HSH</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9500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(8000-11000)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312 300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304</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(256-352)</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UDI</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400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(200-700)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81 000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49</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(25-86)</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Femmes hétérosexuelles étrangères (FHE)</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5200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(4100-6500)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1 296 400**</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40</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(31-50)</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Hommes hétérosexuels étrangers (HHE)</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5000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(3800-7000)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ＭＳ Ｐゴシック" charset="0"/>
                        </a:rPr>
                        <a:t>1 312 900**</a:t>
                      </a: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fr-FR"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38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(29-53)</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Femmes hétérosexuelles nées françaises (FHF)</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1600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(1200-2000)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ＭＳ Ｐゴシック" charset="0"/>
                        </a:rPr>
                        <a:t>18 752 800</a:t>
                      </a:r>
                      <a:r>
                        <a:rPr kumimoji="0" lang="fr-FR" sz="1600" b="1" i="0" u="none" strike="noStrike" cap="none" normalizeH="0" baseline="0">
                          <a:ln>
                            <a:noFill/>
                          </a:ln>
                          <a:solidFill>
                            <a:schemeClr val="tx1"/>
                          </a:solidFill>
                          <a:effectLst/>
                          <a:latin typeface="Arial" charset="0"/>
                          <a:ea typeface="ＭＳ Ｐゴシック" charset="0"/>
                          <a:cs typeface="ＭＳ Ｐゴシック"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fr-FR"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(1-1)</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Hommes hétérosexuels nés français (HHF)</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3000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(2200-4200)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ＭＳ Ｐゴシック" charset="0"/>
                        </a:rPr>
                        <a:t>17 811 400</a:t>
                      </a:r>
                      <a:r>
                        <a:rPr kumimoji="0" lang="fr-FR" sz="1600" b="1"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fr-FR"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(1-2)</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Total Hommes</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17700 (72%)</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Arial" charset="0"/>
                          <a:ea typeface="ＭＳ Ｐゴシック" charset="0"/>
                          <a:cs typeface="ＭＳ Ｐゴシック" charset="0"/>
                        </a:rPr>
                        <a:t>19 517 600</a:t>
                      </a:r>
                      <a:r>
                        <a:rPr kumimoji="0" lang="fr-FR" sz="1600" b="1" i="0" u="none" strike="noStrike" cap="none" normalizeH="0" baseline="0">
                          <a:ln>
                            <a:noFill/>
                          </a:ln>
                          <a:solidFill>
                            <a:schemeClr val="tx1"/>
                          </a:solidFill>
                          <a:effectLst/>
                          <a:latin typeface="Arial" charset="0"/>
                          <a:ea typeface="ＭＳ Ｐゴシック" charset="0"/>
                          <a:cs typeface="ＭＳ Ｐゴシック" charset="0"/>
                        </a:rPr>
                        <a:t>*</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9</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Total Femmes</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6900 (28%)</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Arial" charset="0"/>
                          <a:ea typeface="ＭＳ Ｐゴシック" charset="0"/>
                          <a:cs typeface="ＭＳ Ｐゴシック" charset="0"/>
                        </a:rPr>
                        <a:t>20 049 200</a:t>
                      </a:r>
                      <a:r>
                        <a:rPr kumimoji="0" lang="fr-FR" sz="1600" b="1" i="0" u="none" strike="noStrike" cap="none" normalizeH="0" baseline="0">
                          <a:ln>
                            <a:noFill/>
                          </a:ln>
                          <a:solidFill>
                            <a:schemeClr val="tx1"/>
                          </a:solidFill>
                          <a:effectLst/>
                          <a:latin typeface="Arial" charset="0"/>
                          <a:ea typeface="ＭＳ Ｐゴシック" charset="0"/>
                          <a:cs typeface="ＭＳ Ｐゴシック" charset="0"/>
                        </a:rPr>
                        <a:t>*</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794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Total</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charset="0"/>
                          <a:ea typeface="ＭＳ Ｐゴシック" charset="0"/>
                          <a:cs typeface="ＭＳ Ｐゴシック" charset="0"/>
                        </a:rPr>
                        <a:t>24600</a:t>
                      </a:r>
                      <a:endParaRPr kumimoji="0" lang="en-US" sz="16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ＭＳ Ｐゴシック" charset="0"/>
                          <a:cs typeface="ＭＳ Ｐゴシック" charset="0"/>
                        </a:rPr>
                        <a:t>(22800-27900)</a:t>
                      </a:r>
                      <a:r>
                        <a:rPr kumimoji="0" lang="en-US" sz="1600" b="0"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FR" sz="1600" b="0" i="0" u="none" strike="noStrike" cap="none" normalizeH="0" baseline="0">
                        <a:ln>
                          <a:noFill/>
                        </a:ln>
                        <a:solidFill>
                          <a:srgbClr val="000000"/>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ＭＳ Ｐゴシック" charset="0"/>
                        </a:rPr>
                        <a:t>39 566 800</a:t>
                      </a: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fr-FR"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charset="0"/>
                          <a:ea typeface="ＭＳ Ｐゴシック" charset="0"/>
                          <a:cs typeface="ＭＳ Ｐゴシック" charset="0"/>
                        </a:rPr>
                        <a:t>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charset="0"/>
                          <a:ea typeface="ＭＳ Ｐゴシック" charset="0"/>
                          <a:cs typeface="ＭＳ Ｐゴシック" charset="0"/>
                        </a:rPr>
                        <a:t>(5-7)</a:t>
                      </a:r>
                    </a:p>
                  </a:txBody>
                  <a:tcPr marL="91434" marR="9143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B9CA"/>
                    </a:solidFill>
                  </a:tcPr>
                </a:tc>
              </a:tr>
            </a:tbl>
          </a:graphicData>
        </a:graphic>
      </p:graphicFrame>
      <p:sp>
        <p:nvSpPr>
          <p:cNvPr id="44091" name="ZoneTexte 1"/>
          <p:cNvSpPr txBox="1">
            <a:spLocks noChangeArrowheads="1"/>
          </p:cNvSpPr>
          <p:nvPr/>
        </p:nvSpPr>
        <p:spPr bwMode="auto">
          <a:xfrm>
            <a:off x="188913" y="6375400"/>
            <a:ext cx="641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fr-FR" sz="1200">
                <a:latin typeface="Arial" charset="0"/>
                <a:cs typeface="Arial" charset="0"/>
              </a:rPr>
              <a:t>* Taille de population pour 2010; **Chiffres à corriger car définition de la population a changé</a:t>
            </a:r>
          </a:p>
        </p:txBody>
      </p:sp>
      <p:sp>
        <p:nvSpPr>
          <p:cNvPr id="2" name="ZoneTexte 1"/>
          <p:cNvSpPr txBox="1"/>
          <p:nvPr/>
        </p:nvSpPr>
        <p:spPr>
          <a:xfrm>
            <a:off x="8856870" y="6681304"/>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688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p:cNvSpPr>
            <a:spLocks noGrp="1"/>
          </p:cNvSpPr>
          <p:nvPr>
            <p:ph type="title"/>
          </p:nvPr>
        </p:nvSpPr>
        <p:spPr>
          <a:xfrm>
            <a:off x="457200" y="133350"/>
            <a:ext cx="8229600" cy="1143000"/>
          </a:xfrm>
        </p:spPr>
        <p:txBody>
          <a:bodyPr/>
          <a:lstStyle/>
          <a:p>
            <a:pPr eaLnBrk="1" hangingPunct="1"/>
            <a:r>
              <a:rPr lang="fr-FR" dirty="0" smtClean="0">
                <a:ea typeface="ＭＳ Ｐゴシック" pitchFamily="-1" charset="-128"/>
                <a:cs typeface="ＭＳ Ｐゴシック" pitchFamily="-1" charset="-128"/>
              </a:rPr>
              <a:t>Méthodes biomédicales</a:t>
            </a:r>
          </a:p>
        </p:txBody>
      </p:sp>
      <p:sp>
        <p:nvSpPr>
          <p:cNvPr id="115715" name="Espace réservé du contenu 2"/>
          <p:cNvSpPr>
            <a:spLocks noGrp="1"/>
          </p:cNvSpPr>
          <p:nvPr>
            <p:ph idx="1"/>
          </p:nvPr>
        </p:nvSpPr>
        <p:spPr>
          <a:xfrm>
            <a:off x="0" y="1671638"/>
            <a:ext cx="9144000" cy="4652962"/>
          </a:xfrm>
        </p:spPr>
        <p:txBody>
          <a:bodyPr>
            <a:normAutofit/>
          </a:bodyPr>
          <a:lstStyle/>
          <a:p>
            <a:pPr eaLnBrk="1" hangingPunct="1">
              <a:buFont typeface="Wingdings 2" pitchFamily="-1" charset="2"/>
              <a:buNone/>
            </a:pPr>
            <a:r>
              <a:rPr lang="fr-FR" sz="2800" smtClean="0">
                <a:solidFill>
                  <a:srgbClr val="0B5395"/>
                </a:solidFill>
                <a:ea typeface="ＭＳ Ｐゴシック" pitchFamily="-1" charset="-128"/>
                <a:cs typeface="ＭＳ Ｐゴシック" pitchFamily="-1" charset="-128"/>
              </a:rPr>
              <a:t>Le dépistage comme outil de prévention:</a:t>
            </a:r>
          </a:p>
          <a:p>
            <a:pPr eaLnBrk="1" hangingPunct="1"/>
            <a:r>
              <a:rPr lang="fr-FR" sz="2800" smtClean="0">
                <a:ea typeface="ＭＳ Ｐゴシック" pitchFamily="-1" charset="-128"/>
                <a:cs typeface="ＭＳ Ｐゴシック" pitchFamily="-1" charset="-128"/>
              </a:rPr>
              <a:t>70% des contaminations sexuelles ont pour origine des personnes ignorantes de leur statut</a:t>
            </a:r>
          </a:p>
          <a:p>
            <a:pPr eaLnBrk="1" hangingPunct="1"/>
            <a:r>
              <a:rPr lang="fr-FR" sz="2800" smtClean="0">
                <a:ea typeface="ＭＳ Ｐゴシック" pitchFamily="-1" charset="-128"/>
                <a:cs typeface="ＭＳ Ｐゴシック" pitchFamily="-1" charset="-128"/>
              </a:rPr>
              <a:t>Une personne qui se sait contaminée </a:t>
            </a:r>
            <a:r>
              <a:rPr lang="fr-FR" sz="2800" smtClean="0">
                <a:solidFill>
                  <a:srgbClr val="FF0000"/>
                </a:solidFill>
                <a:ea typeface="ＭＳ Ｐゴシック" pitchFamily="-1" charset="-128"/>
                <a:cs typeface="ＭＳ Ｐゴシック" pitchFamily="-1" charset="-128"/>
              </a:rPr>
              <a:t>a deux à 3,5 fois plus de chance d’adopter des méthodes de prévention</a:t>
            </a:r>
            <a:r>
              <a:rPr lang="fr-FR" sz="2800" smtClean="0">
                <a:ea typeface="ＭＳ Ｐゴシック" pitchFamily="-1" charset="-128"/>
                <a:cs typeface="ＭＳ Ｐゴシック" pitchFamily="-1" charset="-128"/>
              </a:rPr>
              <a:t> et de modifier son comportement </a:t>
            </a:r>
          </a:p>
          <a:p>
            <a:pPr eaLnBrk="1" hangingPunct="1">
              <a:buFontTx/>
              <a:buNone/>
            </a:pPr>
            <a:r>
              <a:rPr lang="fr-FR" sz="2800" smtClean="0">
                <a:ea typeface="ＭＳ Ｐゴシック" pitchFamily="-1" charset="-128"/>
                <a:cs typeface="ＭＳ Ｐゴシック" pitchFamily="-1" charset="-128"/>
              </a:rPr>
              <a:t>					qu’</a:t>
            </a:r>
          </a:p>
          <a:p>
            <a:pPr eaLnBrk="1" hangingPunct="1">
              <a:buFontTx/>
              <a:buNone/>
            </a:pPr>
            <a:r>
              <a:rPr lang="fr-FR" sz="2800" smtClean="0">
                <a:ea typeface="ＭＳ Ｐゴシック" pitchFamily="-1" charset="-128"/>
                <a:cs typeface="ＭＳ Ｐゴシック" pitchFamily="-1" charset="-128"/>
              </a:rPr>
              <a:t> une personne qui l’ignore ou même qui le craint</a:t>
            </a:r>
          </a:p>
          <a:p>
            <a:pPr eaLnBrk="1" hangingPunct="1"/>
            <a:endParaRPr lang="fr-FR" sz="3200" smtClean="0">
              <a:ea typeface="ＭＳ Ｐゴシック" pitchFamily="-1" charset="-128"/>
              <a:cs typeface="ＭＳ Ｐゴシック" pitchFamily="-1" charset="-128"/>
            </a:endParaRPr>
          </a:p>
          <a:p>
            <a:pPr eaLnBrk="1" hangingPunct="1"/>
            <a:endParaRPr lang="fr-FR" sz="3200" smtClean="0">
              <a:solidFill>
                <a:srgbClr val="0B5395"/>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549314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eaLnBrk="1" hangingPunct="1"/>
            <a:r>
              <a:rPr lang="en-US" sz="4000" dirty="0" err="1" smtClean="0">
                <a:solidFill>
                  <a:srgbClr val="FF0000"/>
                </a:solidFill>
                <a:ea typeface="ＭＳ Ｐゴシック" charset="-128"/>
                <a:cs typeface="ＭＳ Ｐゴシック" charset="-128"/>
              </a:rPr>
              <a:t>Nouvelles</a:t>
            </a:r>
            <a:r>
              <a:rPr lang="en-US" sz="4000" dirty="0" smtClean="0">
                <a:solidFill>
                  <a:srgbClr val="FF0000"/>
                </a:solidFill>
                <a:ea typeface="ＭＳ Ｐゴシック" charset="-128"/>
                <a:cs typeface="ＭＳ Ｐゴシック" charset="-128"/>
              </a:rPr>
              <a:t> </a:t>
            </a:r>
            <a:r>
              <a:rPr lang="en-US" sz="4000" dirty="0" err="1" smtClean="0">
                <a:solidFill>
                  <a:srgbClr val="FF0000"/>
                </a:solidFill>
                <a:ea typeface="ＭＳ Ｐゴシック" charset="-128"/>
                <a:cs typeface="ＭＳ Ｐゴシック" charset="-128"/>
              </a:rPr>
              <a:t>méthodes</a:t>
            </a:r>
            <a:r>
              <a:rPr lang="en-US" sz="4000" dirty="0" smtClean="0">
                <a:solidFill>
                  <a:srgbClr val="FF0000"/>
                </a:solidFill>
                <a:ea typeface="ＭＳ Ｐゴシック" charset="-128"/>
                <a:cs typeface="ＭＳ Ｐゴシック" charset="-128"/>
              </a:rPr>
              <a:t> de </a:t>
            </a:r>
            <a:r>
              <a:rPr lang="en-US" sz="4000" dirty="0" err="1" smtClean="0">
                <a:solidFill>
                  <a:srgbClr val="FF0000"/>
                </a:solidFill>
                <a:ea typeface="ＭＳ Ｐゴシック" charset="-128"/>
                <a:cs typeface="ＭＳ Ｐゴシック" charset="-128"/>
              </a:rPr>
              <a:t>prévention</a:t>
            </a:r>
            <a:endParaRPr lang="en-US" sz="4000" dirty="0" smtClean="0">
              <a:solidFill>
                <a:srgbClr val="FF0000"/>
              </a:solidFill>
              <a:ea typeface="ＭＳ Ｐゴシック" charset="-128"/>
              <a:cs typeface="ＭＳ Ｐゴシック" charset="-128"/>
            </a:endParaRPr>
          </a:p>
        </p:txBody>
      </p:sp>
      <p:sp>
        <p:nvSpPr>
          <p:cNvPr id="50179" name="Espace réservé du contenu 2"/>
          <p:cNvSpPr>
            <a:spLocks noGrp="1"/>
          </p:cNvSpPr>
          <p:nvPr>
            <p:ph idx="1"/>
          </p:nvPr>
        </p:nvSpPr>
        <p:spPr>
          <a:xfrm>
            <a:off x="457200" y="2514600"/>
            <a:ext cx="8229600" cy="3535363"/>
          </a:xfrm>
        </p:spPr>
        <p:txBody>
          <a:bodyPr>
            <a:normAutofit/>
          </a:bodyPr>
          <a:lstStyle/>
          <a:p>
            <a:pPr eaLnBrk="1" hangingPunct="1"/>
            <a:r>
              <a:rPr lang="en-US" sz="3200" dirty="0" err="1" smtClean="0">
                <a:ea typeface="ＭＳ Ｐゴシック" charset="-128"/>
                <a:cs typeface="ＭＳ Ｐゴシック" charset="-128"/>
              </a:rPr>
              <a:t>Vaccins</a:t>
            </a:r>
            <a:r>
              <a:rPr lang="en-US" sz="3200" dirty="0" smtClean="0">
                <a:ea typeface="ＭＳ Ｐゴシック" charset="-128"/>
                <a:cs typeface="ＭＳ Ｐゴシック" charset="-128"/>
              </a:rPr>
              <a:t> </a:t>
            </a:r>
          </a:p>
          <a:p>
            <a:pPr eaLnBrk="1" hangingPunct="1"/>
            <a:r>
              <a:rPr lang="en-US" sz="3200" dirty="0" err="1" smtClean="0">
                <a:ea typeface="ＭＳ Ｐゴシック" charset="-128"/>
                <a:cs typeface="ＭＳ Ｐゴシック" charset="-128"/>
              </a:rPr>
              <a:t>Traitement</a:t>
            </a:r>
            <a:r>
              <a:rPr lang="en-US" sz="3200" dirty="0" smtClean="0">
                <a:ea typeface="ＭＳ Ｐゴシック" charset="-128"/>
                <a:cs typeface="ＭＳ Ｐゴシック" charset="-128"/>
              </a:rPr>
              <a:t> des IST</a:t>
            </a:r>
          </a:p>
          <a:p>
            <a:pPr eaLnBrk="1" hangingPunct="1"/>
            <a:r>
              <a:rPr lang="en-US" sz="3200" dirty="0" err="1" smtClean="0">
                <a:ea typeface="ＭＳ Ｐゴシック" charset="-128"/>
                <a:cs typeface="ＭＳ Ｐゴシック" charset="-128"/>
              </a:rPr>
              <a:t>Microbicides</a:t>
            </a:r>
            <a:endParaRPr lang="en-US" sz="3200" dirty="0" smtClean="0">
              <a:ea typeface="ＭＳ Ｐゴシック" charset="-128"/>
              <a:cs typeface="ＭＳ Ｐゴシック" charset="-128"/>
            </a:endParaRPr>
          </a:p>
          <a:p>
            <a:pPr eaLnBrk="1" hangingPunct="1"/>
            <a:r>
              <a:rPr lang="en-US" sz="3200" dirty="0" err="1" smtClean="0">
                <a:ea typeface="ＭＳ Ｐゴシック" charset="-128"/>
                <a:cs typeface="ＭＳ Ｐゴシック" charset="-128"/>
              </a:rPr>
              <a:t>Circoncision</a:t>
            </a:r>
            <a:endParaRPr lang="en-US" sz="3200" dirty="0" smtClean="0">
              <a:ea typeface="ＭＳ Ｐゴシック" charset="-128"/>
              <a:cs typeface="ＭＳ Ｐゴシック" charset="-128"/>
            </a:endParaRPr>
          </a:p>
        </p:txBody>
      </p:sp>
    </p:spTree>
    <p:extLst>
      <p:ext uri="{BB962C8B-B14F-4D97-AF65-F5344CB8AC3E}">
        <p14:creationId xmlns:p14="http://schemas.microsoft.com/office/powerpoint/2010/main" val="180591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80375"/>
            <a:ext cx="9144000" cy="6655053"/>
          </a:xfrm>
          <a:prstGeom prst="rect">
            <a:avLst/>
          </a:prstGeom>
        </p:spPr>
      </p:pic>
    </p:spTree>
    <p:extLst>
      <p:ext uri="{BB962C8B-B14F-4D97-AF65-F5344CB8AC3E}">
        <p14:creationId xmlns:p14="http://schemas.microsoft.com/office/powerpoint/2010/main" val="377717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hangingPunct="1">
              <a:defRPr/>
            </a:pPr>
            <a:r>
              <a:rPr lang="en-US" sz="4000" dirty="0" err="1" smtClean="0">
                <a:solidFill>
                  <a:srgbClr val="FF0000"/>
                </a:solidFill>
                <a:ea typeface="ＭＳ Ｐゴシック" charset="-128"/>
                <a:cs typeface="ＭＳ Ｐゴシック" charset="-128"/>
              </a:rPr>
              <a:t>Nouvelles</a:t>
            </a:r>
            <a:r>
              <a:rPr lang="en-US" sz="4000" dirty="0" smtClean="0">
                <a:solidFill>
                  <a:srgbClr val="FF0000"/>
                </a:solidFill>
                <a:ea typeface="ＭＳ Ｐゴシック" charset="-128"/>
                <a:cs typeface="ＭＳ Ｐゴシック" charset="-128"/>
              </a:rPr>
              <a:t> </a:t>
            </a:r>
            <a:r>
              <a:rPr lang="en-US" sz="4000" dirty="0" err="1" smtClean="0">
                <a:solidFill>
                  <a:srgbClr val="FF0000"/>
                </a:solidFill>
                <a:ea typeface="ＭＳ Ｐゴシック" charset="-128"/>
                <a:cs typeface="ＭＳ Ｐゴシック" charset="-128"/>
              </a:rPr>
              <a:t>méthodes</a:t>
            </a:r>
            <a:r>
              <a:rPr lang="en-US" sz="4000" dirty="0" smtClean="0">
                <a:solidFill>
                  <a:srgbClr val="FF0000"/>
                </a:solidFill>
                <a:ea typeface="ＭＳ Ｐゴシック" charset="-128"/>
                <a:cs typeface="ＭＳ Ｐゴシック" charset="-128"/>
              </a:rPr>
              <a:t> de </a:t>
            </a:r>
            <a:r>
              <a:rPr lang="en-US" sz="4000" dirty="0" err="1" smtClean="0">
                <a:solidFill>
                  <a:srgbClr val="FF0000"/>
                </a:solidFill>
                <a:ea typeface="ＭＳ Ｐゴシック" charset="-128"/>
                <a:cs typeface="ＭＳ Ｐゴシック" charset="-128"/>
              </a:rPr>
              <a:t>prévention</a:t>
            </a:r>
            <a:r>
              <a:rPr lang="en-US" sz="4000" dirty="0" smtClean="0">
                <a:solidFill>
                  <a:srgbClr val="FF0000"/>
                </a:solidFill>
                <a:ea typeface="ＭＳ Ｐゴシック" charset="-128"/>
                <a:cs typeface="ＭＳ Ｐゴシック" charset="-128"/>
              </a:rPr>
              <a:t>: Place des </a:t>
            </a:r>
            <a:r>
              <a:rPr lang="en-US" sz="4000" dirty="0" err="1" smtClean="0">
                <a:solidFill>
                  <a:srgbClr val="FF0000"/>
                </a:solidFill>
                <a:ea typeface="ＭＳ Ｐゴシック" charset="-128"/>
                <a:cs typeface="ＭＳ Ｐゴシック" charset="-128"/>
              </a:rPr>
              <a:t>Traitements</a:t>
            </a:r>
            <a:endParaRPr lang="en-US" sz="4000" dirty="0" smtClean="0">
              <a:solidFill>
                <a:srgbClr val="FF0000"/>
              </a:solidFill>
              <a:ea typeface="ＭＳ Ｐゴシック" charset="-128"/>
              <a:cs typeface="ＭＳ Ｐゴシック" charset="-128"/>
            </a:endParaRPr>
          </a:p>
        </p:txBody>
      </p:sp>
      <p:sp>
        <p:nvSpPr>
          <p:cNvPr id="52227" name="Espace réservé du contenu 2"/>
          <p:cNvSpPr>
            <a:spLocks noGrp="1"/>
          </p:cNvSpPr>
          <p:nvPr>
            <p:ph idx="1"/>
          </p:nvPr>
        </p:nvSpPr>
        <p:spPr>
          <a:xfrm>
            <a:off x="457200" y="1981200"/>
            <a:ext cx="8229600" cy="4525963"/>
          </a:xfrm>
        </p:spPr>
        <p:txBody>
          <a:bodyPr/>
          <a:lstStyle/>
          <a:p>
            <a:pPr eaLnBrk="1" hangingPunct="1"/>
            <a:r>
              <a:rPr lang="en-US" sz="3200" dirty="0" err="1" smtClean="0">
                <a:ea typeface="ＭＳ Ｐゴシック" charset="-128"/>
                <a:cs typeface="ＭＳ Ｐゴシック" charset="-128"/>
              </a:rPr>
              <a:t>Traitement</a:t>
            </a:r>
            <a:r>
              <a:rPr lang="en-US" sz="3200" dirty="0" smtClean="0">
                <a:ea typeface="ＭＳ Ｐゴシック" charset="-128"/>
                <a:cs typeface="ＭＳ Ｐゴシック" charset="-128"/>
              </a:rPr>
              <a:t> post exposition</a:t>
            </a:r>
          </a:p>
          <a:p>
            <a:pPr eaLnBrk="1" hangingPunct="1"/>
            <a:r>
              <a:rPr lang="en-US" sz="3200" dirty="0" err="1" smtClean="0">
                <a:ea typeface="ＭＳ Ｐゴシック" charset="-128"/>
                <a:cs typeface="ＭＳ Ｐゴシック" charset="-128"/>
              </a:rPr>
              <a:t>Traitement</a:t>
            </a:r>
            <a:r>
              <a:rPr lang="en-US" sz="3200" dirty="0" smtClean="0">
                <a:ea typeface="ＭＳ Ｐゴシック" charset="-128"/>
                <a:cs typeface="ＭＳ Ｐゴシック" charset="-128"/>
              </a:rPr>
              <a:t> de la </a:t>
            </a:r>
            <a:r>
              <a:rPr lang="en-US" sz="3200" dirty="0" err="1" smtClean="0">
                <a:ea typeface="ＭＳ Ｐゴシック" charset="-128"/>
                <a:cs typeface="ＭＳ Ｐゴシック" charset="-128"/>
              </a:rPr>
              <a:t>mère</a:t>
            </a:r>
            <a:r>
              <a:rPr lang="en-US" sz="3200" dirty="0" smtClean="0">
                <a:ea typeface="ＭＳ Ｐゴシック" charset="-128"/>
                <a:cs typeface="ＭＳ Ｐゴシック" charset="-128"/>
              </a:rPr>
              <a:t> en </a:t>
            </a:r>
            <a:r>
              <a:rPr lang="en-US" sz="3200" dirty="0" err="1" smtClean="0">
                <a:ea typeface="ＭＳ Ｐゴシック" charset="-128"/>
                <a:cs typeface="ＭＳ Ｐゴシック" charset="-128"/>
              </a:rPr>
              <a:t>prévention</a:t>
            </a:r>
            <a:r>
              <a:rPr lang="en-US" sz="3200" dirty="0" smtClean="0">
                <a:ea typeface="ＭＳ Ｐゴシック" charset="-128"/>
                <a:cs typeface="ＭＳ Ｐゴシック" charset="-128"/>
              </a:rPr>
              <a:t> de la transmission </a:t>
            </a:r>
            <a:r>
              <a:rPr lang="en-US" sz="3200" dirty="0" err="1" smtClean="0">
                <a:ea typeface="ＭＳ Ｐゴシック" charset="-128"/>
                <a:cs typeface="ＭＳ Ｐゴシック" charset="-128"/>
              </a:rPr>
              <a:t>materno-foetale</a:t>
            </a:r>
            <a:endParaRPr lang="en-US" sz="3200" dirty="0" smtClean="0">
              <a:ea typeface="ＭＳ Ｐゴシック" charset="-128"/>
              <a:cs typeface="ＭＳ Ｐゴシック" charset="-128"/>
            </a:endParaRPr>
          </a:p>
          <a:p>
            <a:pPr eaLnBrk="1" hangingPunct="1"/>
            <a:r>
              <a:rPr lang="en-US" sz="3200" dirty="0" err="1" smtClean="0">
                <a:ea typeface="ＭＳ Ｐゴシック" charset="-128"/>
                <a:cs typeface="ＭＳ Ｐゴシック" charset="-128"/>
              </a:rPr>
              <a:t>Traitement</a:t>
            </a:r>
            <a:r>
              <a:rPr lang="en-US" sz="3200" dirty="0" smtClean="0">
                <a:ea typeface="ＭＳ Ｐゴシック" charset="-128"/>
                <a:cs typeface="ＭＳ Ｐゴシック" charset="-128"/>
              </a:rPr>
              <a:t> antiretroviral des PVVIH en </a:t>
            </a:r>
            <a:r>
              <a:rPr lang="en-US" sz="3200" dirty="0" err="1" smtClean="0">
                <a:ea typeface="ＭＳ Ｐゴシック" charset="-128"/>
                <a:cs typeface="ＭＳ Ｐゴシック" charset="-128"/>
              </a:rPr>
              <a:t>prévention</a:t>
            </a:r>
            <a:r>
              <a:rPr lang="en-US" sz="3200" dirty="0" smtClean="0">
                <a:ea typeface="ＭＳ Ｐゴシック" charset="-128"/>
                <a:cs typeface="ＭＳ Ｐゴシック" charset="-128"/>
              </a:rPr>
              <a:t> de la transmission </a:t>
            </a:r>
            <a:r>
              <a:rPr lang="en-US" sz="3200" dirty="0" err="1" smtClean="0">
                <a:ea typeface="ＭＳ Ｐゴシック" charset="-128"/>
                <a:cs typeface="ＭＳ Ｐゴシック" charset="-128"/>
              </a:rPr>
              <a:t>sexuelle</a:t>
            </a:r>
            <a:endParaRPr lang="en-US" sz="3200" dirty="0" smtClean="0">
              <a:ea typeface="ＭＳ Ｐゴシック" charset="-128"/>
              <a:cs typeface="ＭＳ Ｐゴシック" charset="-128"/>
            </a:endParaRPr>
          </a:p>
          <a:p>
            <a:r>
              <a:rPr lang="en-US" sz="3200" dirty="0" err="1" smtClean="0">
                <a:ea typeface="ＭＳ Ｐゴシック" charset="-128"/>
                <a:cs typeface="ＭＳ Ｐゴシック" charset="-128"/>
              </a:rPr>
              <a:t>Traitement</a:t>
            </a:r>
            <a:r>
              <a:rPr lang="en-US" sz="3200" dirty="0" smtClean="0">
                <a:ea typeface="ＭＳ Ｐゴシック" charset="-128"/>
                <a:cs typeface="ＭＳ Ｐゴシック" charset="-128"/>
              </a:rPr>
              <a:t> de </a:t>
            </a:r>
            <a:r>
              <a:rPr lang="en-US" sz="3200" dirty="0" err="1" smtClean="0">
                <a:ea typeface="ＭＳ Ｐゴシック" charset="-128"/>
                <a:cs typeface="ＭＳ Ｐゴシック" charset="-128"/>
              </a:rPr>
              <a:t>pré</a:t>
            </a:r>
            <a:r>
              <a:rPr lang="en-US" sz="3200" dirty="0" smtClean="0">
                <a:ea typeface="ＭＳ Ｐゴシック" charset="-128"/>
                <a:cs typeface="ＭＳ Ｐゴシック" charset="-128"/>
              </a:rPr>
              <a:t>- </a:t>
            </a:r>
            <a:r>
              <a:rPr lang="en-US" sz="3200" dirty="0" err="1" smtClean="0">
                <a:ea typeface="ＭＳ Ｐゴシック" charset="-128"/>
                <a:cs typeface="ＭＳ Ｐゴシック" charset="-128"/>
              </a:rPr>
              <a:t>éxposition</a:t>
            </a:r>
            <a:endParaRPr lang="en-US" sz="3200"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3581247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sf slide setu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ctr">
          <a:defRPr b="1"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3372</TotalTime>
  <Words>1974</Words>
  <Application>Microsoft Office PowerPoint</Application>
  <PresentationFormat>Affichage à l'écran (4:3)</PresentationFormat>
  <Paragraphs>356</Paragraphs>
  <Slides>37</Slides>
  <Notes>14</Notes>
  <HiddenSlides>0</HiddenSlides>
  <MMClips>0</MMClips>
  <ScaleCrop>false</ScaleCrop>
  <HeadingPairs>
    <vt:vector size="4" baseType="variant">
      <vt:variant>
        <vt:lpstr>Thème</vt:lpstr>
      </vt:variant>
      <vt:variant>
        <vt:i4>13</vt:i4>
      </vt:variant>
      <vt:variant>
        <vt:lpstr>Titres des diapositives</vt:lpstr>
      </vt:variant>
      <vt:variant>
        <vt:i4>37</vt:i4>
      </vt:variant>
    </vt:vector>
  </HeadingPairs>
  <TitlesOfParts>
    <vt:vector size="50" baseType="lpstr">
      <vt:lpstr>Couture</vt:lpstr>
      <vt:lpstr>Travelogue</vt:lpstr>
      <vt:lpstr>1_Travelogue</vt:lpstr>
      <vt:lpstr>1_Modèle par défaut</vt:lpstr>
      <vt:lpstr>2_Travelogue</vt:lpstr>
      <vt:lpstr>Office Theme</vt:lpstr>
      <vt:lpstr>Thème Office</vt:lpstr>
      <vt:lpstr>3_Travelogue</vt:lpstr>
      <vt:lpstr>1_Thème Office</vt:lpstr>
      <vt:lpstr>2_Modèle par défaut</vt:lpstr>
      <vt:lpstr>Modèle par défaut</vt:lpstr>
      <vt:lpstr>3_Modèle par défaut</vt:lpstr>
      <vt:lpstr>asf slide setup</vt:lpstr>
      <vt:lpstr>Préventions Diversifiées: L’avenir</vt:lpstr>
      <vt:lpstr>Méthodes de prévention traditionnelles</vt:lpstr>
      <vt:lpstr>Les enjeux: Les personnes contaminées qui l’ignorent</vt:lpstr>
      <vt:lpstr>Présentation PowerPoint</vt:lpstr>
      <vt:lpstr>Epidémie cachée en 2013</vt:lpstr>
      <vt:lpstr>Méthodes biomédicales</vt:lpstr>
      <vt:lpstr>Nouvelles méthodes de prévention</vt:lpstr>
      <vt:lpstr>Présentation PowerPoint</vt:lpstr>
      <vt:lpstr>Nouvelles méthodes de prévention: Place des Traitements</vt:lpstr>
      <vt:lpstr>Présentation PowerPoint</vt:lpstr>
      <vt:lpstr>Présentation PowerPoint</vt:lpstr>
      <vt:lpstr>Présentation PowerPoint</vt:lpstr>
      <vt:lpstr>Myron S. Cohen, MD Protocol Chair 6th IAS Conference, Rome, Italy July 18, 2011</vt:lpstr>
      <vt:lpstr>Présentation PowerPoint</vt:lpstr>
      <vt:lpstr>Présentation PowerPoint</vt:lpstr>
      <vt:lpstr>Présentation PowerPoint</vt:lpstr>
      <vt:lpstr>Etude de prévention HPTN 052 Conclusion</vt:lpstr>
      <vt:lpstr>Présentation PowerPoint</vt:lpstr>
      <vt:lpstr>Etude PARTNER : risque de transmission  du VIH au sein de couples sérodifférents (1) </vt:lpstr>
      <vt:lpstr>Présentation PowerPoint</vt:lpstr>
      <vt:lpstr>Méthodes biomédicales</vt:lpstr>
      <vt:lpstr>Présentation PowerPoint</vt:lpstr>
      <vt:lpstr>Présentation PowerPoint</vt:lpstr>
      <vt:lpstr>iPREX Study Design</vt:lpstr>
      <vt:lpstr>Présentation PowerPoint</vt:lpstr>
      <vt:lpstr>The Reality: Conflicting Results  with Oral PrEP Trials</vt:lpstr>
      <vt:lpstr>Présentation PowerPoint</vt:lpstr>
      <vt:lpstr>Présentation PowerPoint</vt:lpstr>
      <vt:lpstr>Étude pilote PROUD : schéma de l’étude</vt:lpstr>
      <vt:lpstr>Étude pilote PROUD : séroconversions au VIH (résultats en ITTm)</vt:lpstr>
      <vt:lpstr>Présentation PowerPoint</vt:lpstr>
      <vt:lpstr>Efficacy of HIV Prevention Strategies From Randomized Clinical Trials</vt:lpstr>
      <vt:lpstr>Présentation PowerPoint</vt:lpstr>
      <vt:lpstr>Présentation PowerPoint</vt:lpstr>
      <vt:lpstr>Conclusion</vt:lpstr>
      <vt:lpstr>De l’efficacité à l’efficience</vt:lpstr>
      <vt:lpstr>Les conditions du succès de la stratégie de prévention diversifiée ou combinée </vt:lpstr>
    </vt:vector>
  </TitlesOfParts>
  <Company>Hopital Tenon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Willy Rozenbaum</dc:creator>
  <cp:lastModifiedBy>BOTALLA-PIRETTA Blandine</cp:lastModifiedBy>
  <cp:revision>17</cp:revision>
  <dcterms:created xsi:type="dcterms:W3CDTF">2014-05-19T09:12:59Z</dcterms:created>
  <dcterms:modified xsi:type="dcterms:W3CDTF">2016-11-03T13:58:05Z</dcterms:modified>
</cp:coreProperties>
</file>